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1" r:id="rId1"/>
    <p:sldMasterId id="2147483781" r:id="rId2"/>
    <p:sldMasterId id="2147483788" r:id="rId3"/>
  </p:sldMasterIdLst>
  <p:notesMasterIdLst>
    <p:notesMasterId r:id="rId25"/>
  </p:notesMasterIdLst>
  <p:handoutMasterIdLst>
    <p:handoutMasterId r:id="rId26"/>
  </p:handoutMasterIdLst>
  <p:sldIdLst>
    <p:sldId id="256" r:id="rId4"/>
    <p:sldId id="258" r:id="rId5"/>
    <p:sldId id="257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1" r:id="rId24"/>
  </p:sldIdLst>
  <p:sldSz cx="9144000" cy="6858000" type="screen4x3"/>
  <p:notesSz cx="6858000" cy="9144000"/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Lucida Sans Unicode" pitchFamily="34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6639B7"/>
    <a:srgbClr val="FFFF99"/>
    <a:srgbClr val="829DC7"/>
    <a:srgbClr val="FF6319"/>
    <a:srgbClr val="AEA400"/>
    <a:srgbClr val="00B2A9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72" autoAdjust="0"/>
    <p:restoredTop sz="86491" autoAdjust="0"/>
  </p:normalViewPr>
  <p:slideViewPr>
    <p:cSldViewPr snapToGrid="0" snapToObjects="1" showGuides="1">
      <p:cViewPr>
        <p:scale>
          <a:sx n="75" d="100"/>
          <a:sy n="75" d="100"/>
        </p:scale>
        <p:origin x="-1816" y="-96"/>
      </p:cViewPr>
      <p:guideLst>
        <p:guide orient="horz" pos="4065"/>
        <p:guide orient="horz" pos="646"/>
        <p:guide orient="horz" pos="3221"/>
        <p:guide pos="193"/>
        <p:guide pos="2881"/>
        <p:guide pos="5563"/>
        <p:guide pos="2113"/>
        <p:guide pos="3795"/>
      </p:guideLst>
    </p:cSldViewPr>
  </p:slideViewPr>
  <p:outlineViewPr>
    <p:cViewPr>
      <p:scale>
        <a:sx n="33" d="100"/>
        <a:sy n="33" d="100"/>
      </p:scale>
      <p:origin x="0" y="126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286"/>
    </p:cViewPr>
  </p:sorterViewPr>
  <p:notesViewPr>
    <p:cSldViewPr snapToGrid="0" snapToObjects="1" showGuides="1">
      <p:cViewPr varScale="1">
        <p:scale>
          <a:sx n="63" d="100"/>
          <a:sy n="63" d="100"/>
        </p:scale>
        <p:origin x="-3696" y="-11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12714-75CB-4746-AACE-56F3A781DBCD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736E432-D6BB-4924-A051-22615B34696F}">
      <dgm:prSet phldrT="[Texte]"/>
      <dgm:spPr/>
      <dgm:t>
        <a:bodyPr/>
        <a:lstStyle/>
        <a:p>
          <a:r>
            <a:rPr lang="fr-FR" dirty="0"/>
            <a:t>Bertrand </a:t>
          </a:r>
          <a:r>
            <a:rPr lang="fr-FR" dirty="0" err="1"/>
            <a:t>Déchery</a:t>
          </a:r>
          <a:r>
            <a:rPr lang="fr-FR" dirty="0"/>
            <a:t> / Aline Walter</a:t>
          </a:r>
        </a:p>
      </dgm:t>
    </dgm:pt>
    <dgm:pt modelId="{33910A08-B174-4CBC-AE52-2AF375640699}" type="parTrans" cxnId="{AB3C38BA-DC6D-41E3-A820-1CFF9A7A3F4D}">
      <dgm:prSet/>
      <dgm:spPr/>
      <dgm:t>
        <a:bodyPr/>
        <a:lstStyle/>
        <a:p>
          <a:endParaRPr lang="fr-FR"/>
        </a:p>
      </dgm:t>
    </dgm:pt>
    <dgm:pt modelId="{BD1E65BF-C700-47B6-B64B-9CAF9F3ED8E8}" type="sibTrans" cxnId="{AB3C38BA-DC6D-41E3-A820-1CFF9A7A3F4D}">
      <dgm:prSet custT="1"/>
      <dgm:spPr/>
      <dgm:t>
        <a:bodyPr/>
        <a:lstStyle/>
        <a:p>
          <a:r>
            <a:rPr lang="fr-FR" sz="1000"/>
            <a:t>Chefs de projet</a:t>
          </a:r>
        </a:p>
      </dgm:t>
    </dgm:pt>
    <dgm:pt modelId="{5B497386-4F64-4C41-BD1C-D01DF500688E}">
      <dgm:prSet phldrT="[Texte]"/>
      <dgm:spPr/>
      <dgm:t>
        <a:bodyPr/>
        <a:lstStyle/>
        <a:p>
          <a:r>
            <a:rPr lang="fr-FR"/>
            <a:t>Alexandre Lebeau</a:t>
          </a:r>
        </a:p>
      </dgm:t>
    </dgm:pt>
    <dgm:pt modelId="{8723C3C9-CCF8-48ED-8B80-58B193FD0B8B}" type="parTrans" cxnId="{5BA35622-FF8D-49BB-A27E-509CF9622D2F}">
      <dgm:prSet/>
      <dgm:spPr/>
      <dgm:t>
        <a:bodyPr/>
        <a:lstStyle/>
        <a:p>
          <a:endParaRPr lang="fr-FR"/>
        </a:p>
      </dgm:t>
    </dgm:pt>
    <dgm:pt modelId="{4BA4CD00-35A7-4B61-A43B-F70145423A07}" type="sibTrans" cxnId="{5BA35622-FF8D-49BB-A27E-509CF9622D2F}">
      <dgm:prSet/>
      <dgm:spPr/>
      <dgm:t>
        <a:bodyPr/>
        <a:lstStyle/>
        <a:p>
          <a:r>
            <a:rPr lang="fr-FR"/>
            <a:t>Stagiaire en alternance</a:t>
          </a:r>
        </a:p>
      </dgm:t>
    </dgm:pt>
    <dgm:pt modelId="{CF9912E9-C466-4E08-8CE9-93F16EF9598C}">
      <dgm:prSet phldrT="[Texte]"/>
      <dgm:spPr/>
      <dgm:t>
        <a:bodyPr/>
        <a:lstStyle/>
        <a:p>
          <a:r>
            <a:rPr lang="fr-FR"/>
            <a:t>Nicolas Reitz</a:t>
          </a:r>
        </a:p>
      </dgm:t>
    </dgm:pt>
    <dgm:pt modelId="{EEBEFC3C-C41A-4919-9FC0-EE908F66F118}" type="parTrans" cxnId="{B59BA854-9195-4AE7-89F9-E93BAC378459}">
      <dgm:prSet/>
      <dgm:spPr/>
      <dgm:t>
        <a:bodyPr/>
        <a:lstStyle/>
        <a:p>
          <a:endParaRPr lang="fr-FR"/>
        </a:p>
      </dgm:t>
    </dgm:pt>
    <dgm:pt modelId="{BF7527B7-F81D-4992-9A90-4F82E87B64E1}" type="sibTrans" cxnId="{B59BA854-9195-4AE7-89F9-E93BAC378459}">
      <dgm:prSet custT="1"/>
      <dgm:spPr/>
      <dgm:t>
        <a:bodyPr/>
        <a:lstStyle/>
        <a:p>
          <a:r>
            <a:rPr lang="fr-FR" sz="1000" dirty="0"/>
            <a:t>Stagiaire</a:t>
          </a:r>
          <a:endParaRPr lang="fr-FR" sz="1700" dirty="0"/>
        </a:p>
      </dgm:t>
    </dgm:pt>
    <dgm:pt modelId="{A30DBC7C-BBDE-469F-9C80-C4E4CB19EAFF}">
      <dgm:prSet phldrT="[Texte]"/>
      <dgm:spPr/>
      <dgm:t>
        <a:bodyPr/>
        <a:lstStyle/>
        <a:p>
          <a:r>
            <a:rPr lang="fr-FR"/>
            <a:t>Loïc Gangloff</a:t>
          </a:r>
        </a:p>
      </dgm:t>
    </dgm:pt>
    <dgm:pt modelId="{D5ECEDFA-677C-42E5-83DE-815325D3BD78}" type="parTrans" cxnId="{1370BCEF-F042-43FD-BECF-F0DAC1D62791}">
      <dgm:prSet/>
      <dgm:spPr/>
      <dgm:t>
        <a:bodyPr/>
        <a:lstStyle/>
        <a:p>
          <a:endParaRPr lang="fr-FR"/>
        </a:p>
      </dgm:t>
    </dgm:pt>
    <dgm:pt modelId="{005051FC-84AC-47E5-9804-298ABE94AD21}" type="sibTrans" cxnId="{1370BCEF-F042-43FD-BECF-F0DAC1D62791}">
      <dgm:prSet custT="1"/>
      <dgm:spPr/>
      <dgm:t>
        <a:bodyPr/>
        <a:lstStyle/>
        <a:p>
          <a:r>
            <a:rPr lang="fr-FR" sz="1000"/>
            <a:t>Pilote de projet</a:t>
          </a:r>
        </a:p>
      </dgm:t>
    </dgm:pt>
    <dgm:pt modelId="{8107380C-4115-4196-949F-D7A58CAB9E4F}" type="pres">
      <dgm:prSet presAssocID="{84B12714-75CB-4746-AACE-56F3A781D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D474CF69-EAFA-4B8B-8FFA-844C5BC924C2}" type="pres">
      <dgm:prSet presAssocID="{A736E432-D6BB-4924-A051-22615B34696F}" presName="hierRoot1" presStyleCnt="0">
        <dgm:presLayoutVars>
          <dgm:hierBranch val="init"/>
        </dgm:presLayoutVars>
      </dgm:prSet>
      <dgm:spPr/>
    </dgm:pt>
    <dgm:pt modelId="{35DDF45E-A043-44FE-8188-F4468485C54C}" type="pres">
      <dgm:prSet presAssocID="{A736E432-D6BB-4924-A051-22615B34696F}" presName="rootComposite1" presStyleCnt="0"/>
      <dgm:spPr/>
    </dgm:pt>
    <dgm:pt modelId="{575DBC11-8A3C-4FD2-9E3F-F4696962F1E5}" type="pres">
      <dgm:prSet presAssocID="{A736E432-D6BB-4924-A051-22615B34696F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97119F32-06B5-4424-880B-97088A19D403}" type="pres">
      <dgm:prSet presAssocID="{A736E432-D6BB-4924-A051-22615B34696F}" presName="titleText1" presStyleLbl="fgAcc0" presStyleIdx="0" presStyleCnt="1" custLinFactNeighborY="11435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5C44C38-B7D1-4AD4-9911-05AB5B391DF9}" type="pres">
      <dgm:prSet presAssocID="{A736E432-D6BB-4924-A051-22615B34696F}" presName="rootConnector1" presStyleLbl="node1" presStyleIdx="0" presStyleCnt="3"/>
      <dgm:spPr/>
      <dgm:t>
        <a:bodyPr/>
        <a:lstStyle/>
        <a:p>
          <a:endParaRPr lang="fr-FR"/>
        </a:p>
      </dgm:t>
    </dgm:pt>
    <dgm:pt modelId="{E6540533-46EB-46E9-8AB9-6C0E2E61B878}" type="pres">
      <dgm:prSet presAssocID="{A736E432-D6BB-4924-A051-22615B34696F}" presName="hierChild2" presStyleCnt="0"/>
      <dgm:spPr/>
    </dgm:pt>
    <dgm:pt modelId="{F73A0067-EB0C-4B2E-BBC0-876A03DA159E}" type="pres">
      <dgm:prSet presAssocID="{D5ECEDFA-677C-42E5-83DE-815325D3BD78}" presName="Name37" presStyleLbl="parChTrans1D2" presStyleIdx="0" presStyleCnt="1"/>
      <dgm:spPr/>
      <dgm:t>
        <a:bodyPr/>
        <a:lstStyle/>
        <a:p>
          <a:endParaRPr lang="fr-FR"/>
        </a:p>
      </dgm:t>
    </dgm:pt>
    <dgm:pt modelId="{BFA538D8-0497-4AAD-850D-1BB457607177}" type="pres">
      <dgm:prSet presAssocID="{A30DBC7C-BBDE-469F-9C80-C4E4CB19EAFF}" presName="hierRoot2" presStyleCnt="0">
        <dgm:presLayoutVars>
          <dgm:hierBranch val="init"/>
        </dgm:presLayoutVars>
      </dgm:prSet>
      <dgm:spPr/>
    </dgm:pt>
    <dgm:pt modelId="{DFD9B22B-A87E-404B-9830-33FC373319A1}" type="pres">
      <dgm:prSet presAssocID="{A30DBC7C-BBDE-469F-9C80-C4E4CB19EAFF}" presName="rootComposite" presStyleCnt="0"/>
      <dgm:spPr/>
    </dgm:pt>
    <dgm:pt modelId="{7CE28AB6-25B7-4B43-9483-3851CF440A10}" type="pres">
      <dgm:prSet presAssocID="{A30DBC7C-BBDE-469F-9C80-C4E4CB19EAFF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013C101-4820-47A5-A453-64424C47ACC8}" type="pres">
      <dgm:prSet presAssocID="{A30DBC7C-BBDE-469F-9C80-C4E4CB19EAFF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B58C1B3-21AB-4788-B05A-C3ACA85A0D2C}" type="pres">
      <dgm:prSet presAssocID="{A30DBC7C-BBDE-469F-9C80-C4E4CB19EAFF}" presName="rootConnector" presStyleLbl="node2" presStyleIdx="0" presStyleCnt="0"/>
      <dgm:spPr/>
      <dgm:t>
        <a:bodyPr/>
        <a:lstStyle/>
        <a:p>
          <a:endParaRPr lang="fr-FR"/>
        </a:p>
      </dgm:t>
    </dgm:pt>
    <dgm:pt modelId="{AAB99E38-198F-4021-8A21-00E1B4A311D1}" type="pres">
      <dgm:prSet presAssocID="{A30DBC7C-BBDE-469F-9C80-C4E4CB19EAFF}" presName="hierChild4" presStyleCnt="0"/>
      <dgm:spPr/>
    </dgm:pt>
    <dgm:pt modelId="{E4711D7A-DA87-4E08-A082-26DD919027E2}" type="pres">
      <dgm:prSet presAssocID="{8723C3C9-CCF8-48ED-8B80-58B193FD0B8B}" presName="Name37" presStyleLbl="parChTrans1D3" presStyleIdx="0" presStyleCnt="2"/>
      <dgm:spPr/>
      <dgm:t>
        <a:bodyPr/>
        <a:lstStyle/>
        <a:p>
          <a:endParaRPr lang="fr-FR"/>
        </a:p>
      </dgm:t>
    </dgm:pt>
    <dgm:pt modelId="{7CCDCC0D-0A9F-4388-8CF2-10E9D1F98F30}" type="pres">
      <dgm:prSet presAssocID="{5B497386-4F64-4C41-BD1C-D01DF500688E}" presName="hierRoot2" presStyleCnt="0">
        <dgm:presLayoutVars>
          <dgm:hierBranch val="init"/>
        </dgm:presLayoutVars>
      </dgm:prSet>
      <dgm:spPr/>
    </dgm:pt>
    <dgm:pt modelId="{19CDB3AC-B68F-4581-A57D-C654CEADEE71}" type="pres">
      <dgm:prSet presAssocID="{5B497386-4F64-4C41-BD1C-D01DF500688E}" presName="rootComposite" presStyleCnt="0"/>
      <dgm:spPr/>
    </dgm:pt>
    <dgm:pt modelId="{9C36D209-6F8E-4AFB-A8C4-9D48D8664FA5}" type="pres">
      <dgm:prSet presAssocID="{5B497386-4F64-4C41-BD1C-D01DF500688E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FBA7B0AA-AF0C-461B-BCDA-0290790255CD}" type="pres">
      <dgm:prSet presAssocID="{5B497386-4F64-4C41-BD1C-D01DF500688E}" presName="titleText2" presStyleLbl="fgAcc1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60AD2A61-AF2F-4ACC-8FAC-7FF6E18E78BC}" type="pres">
      <dgm:prSet presAssocID="{5B497386-4F64-4C41-BD1C-D01DF500688E}" presName="rootConnector" presStyleLbl="node3" presStyleIdx="0" presStyleCnt="0"/>
      <dgm:spPr/>
      <dgm:t>
        <a:bodyPr/>
        <a:lstStyle/>
        <a:p>
          <a:endParaRPr lang="fr-FR"/>
        </a:p>
      </dgm:t>
    </dgm:pt>
    <dgm:pt modelId="{2A0F5B3D-10D8-4D8B-AB60-2046D4DC7AFE}" type="pres">
      <dgm:prSet presAssocID="{5B497386-4F64-4C41-BD1C-D01DF500688E}" presName="hierChild4" presStyleCnt="0"/>
      <dgm:spPr/>
    </dgm:pt>
    <dgm:pt modelId="{FC17FB30-5E5C-4BBE-94BF-294B07B12E38}" type="pres">
      <dgm:prSet presAssocID="{5B497386-4F64-4C41-BD1C-D01DF500688E}" presName="hierChild5" presStyleCnt="0"/>
      <dgm:spPr/>
    </dgm:pt>
    <dgm:pt modelId="{1321BB46-0D64-49E1-BADD-8BC886DD86AD}" type="pres">
      <dgm:prSet presAssocID="{EEBEFC3C-C41A-4919-9FC0-EE908F66F118}" presName="Name37" presStyleLbl="parChTrans1D3" presStyleIdx="1" presStyleCnt="2"/>
      <dgm:spPr/>
      <dgm:t>
        <a:bodyPr/>
        <a:lstStyle/>
        <a:p>
          <a:endParaRPr lang="fr-FR"/>
        </a:p>
      </dgm:t>
    </dgm:pt>
    <dgm:pt modelId="{8F5578D6-5416-42B6-A9F4-658296112910}" type="pres">
      <dgm:prSet presAssocID="{CF9912E9-C466-4E08-8CE9-93F16EF9598C}" presName="hierRoot2" presStyleCnt="0">
        <dgm:presLayoutVars>
          <dgm:hierBranch val="init"/>
        </dgm:presLayoutVars>
      </dgm:prSet>
      <dgm:spPr/>
    </dgm:pt>
    <dgm:pt modelId="{4F885103-C43E-4FEA-A0DE-2D80B9ED9D38}" type="pres">
      <dgm:prSet presAssocID="{CF9912E9-C466-4E08-8CE9-93F16EF9598C}" presName="rootComposite" presStyleCnt="0"/>
      <dgm:spPr/>
    </dgm:pt>
    <dgm:pt modelId="{9D2215F0-894A-43C2-B319-F793481BCC2B}" type="pres">
      <dgm:prSet presAssocID="{CF9912E9-C466-4E08-8CE9-93F16EF9598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210CB92-39F8-4C0F-B1B7-968C60F3604A}" type="pres">
      <dgm:prSet presAssocID="{CF9912E9-C466-4E08-8CE9-93F16EF9598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BE772DB0-631B-4C5A-86EE-BFC327D4BB44}" type="pres">
      <dgm:prSet presAssocID="{CF9912E9-C466-4E08-8CE9-93F16EF9598C}" presName="rootConnector" presStyleLbl="node3" presStyleIdx="0" presStyleCnt="0"/>
      <dgm:spPr/>
      <dgm:t>
        <a:bodyPr/>
        <a:lstStyle/>
        <a:p>
          <a:endParaRPr lang="fr-FR"/>
        </a:p>
      </dgm:t>
    </dgm:pt>
    <dgm:pt modelId="{4D16368F-2270-40F6-ACB2-C4CB7BF80BFE}" type="pres">
      <dgm:prSet presAssocID="{CF9912E9-C466-4E08-8CE9-93F16EF9598C}" presName="hierChild4" presStyleCnt="0"/>
      <dgm:spPr/>
    </dgm:pt>
    <dgm:pt modelId="{609743F6-CA93-4BB5-97D1-90EFAB974DF8}" type="pres">
      <dgm:prSet presAssocID="{CF9912E9-C466-4E08-8CE9-93F16EF9598C}" presName="hierChild5" presStyleCnt="0"/>
      <dgm:spPr/>
    </dgm:pt>
    <dgm:pt modelId="{535AE659-84F6-4FF1-B1CD-FB6B7A336C86}" type="pres">
      <dgm:prSet presAssocID="{A30DBC7C-BBDE-469F-9C80-C4E4CB19EAFF}" presName="hierChild5" presStyleCnt="0"/>
      <dgm:spPr/>
    </dgm:pt>
    <dgm:pt modelId="{5D9BB49E-18E1-40B9-A5F0-B797BC98FCF8}" type="pres">
      <dgm:prSet presAssocID="{A736E432-D6BB-4924-A051-22615B34696F}" presName="hierChild3" presStyleCnt="0"/>
      <dgm:spPr/>
    </dgm:pt>
  </dgm:ptLst>
  <dgm:cxnLst>
    <dgm:cxn modelId="{37E83996-0FCD-46A9-B627-FB70B1E5132D}" type="presOf" srcId="{BD1E65BF-C700-47B6-B64B-9CAF9F3ED8E8}" destId="{97119F32-06B5-4424-880B-97088A19D403}" srcOrd="0" destOrd="0" presId="urn:microsoft.com/office/officeart/2008/layout/NameandTitleOrganizationalChart"/>
    <dgm:cxn modelId="{FBF8124B-8E7D-43E6-9AB9-F7559BD4B911}" type="presOf" srcId="{5B497386-4F64-4C41-BD1C-D01DF500688E}" destId="{9C36D209-6F8E-4AFB-A8C4-9D48D8664FA5}" srcOrd="0" destOrd="0" presId="urn:microsoft.com/office/officeart/2008/layout/NameandTitleOrganizationalChart"/>
    <dgm:cxn modelId="{DE208654-966D-45A0-AADA-59D94684871D}" type="presOf" srcId="{BF7527B7-F81D-4992-9A90-4F82E87B64E1}" destId="{7210CB92-39F8-4C0F-B1B7-968C60F3604A}" srcOrd="0" destOrd="0" presId="urn:microsoft.com/office/officeart/2008/layout/NameandTitleOrganizationalChart"/>
    <dgm:cxn modelId="{85EABE8B-3F1D-436B-A715-683A659E938A}" type="presOf" srcId="{D5ECEDFA-677C-42E5-83DE-815325D3BD78}" destId="{F73A0067-EB0C-4B2E-BBC0-876A03DA159E}" srcOrd="0" destOrd="0" presId="urn:microsoft.com/office/officeart/2008/layout/NameandTitleOrganizationalChart"/>
    <dgm:cxn modelId="{6BDB98E8-A4E8-455F-A5C4-DFED735F0434}" type="presOf" srcId="{A736E432-D6BB-4924-A051-22615B34696F}" destId="{75C44C38-B7D1-4AD4-9911-05AB5B391DF9}" srcOrd="1" destOrd="0" presId="urn:microsoft.com/office/officeart/2008/layout/NameandTitleOrganizationalChart"/>
    <dgm:cxn modelId="{2522751C-0F16-4B15-885D-2FD523C5A122}" type="presOf" srcId="{CF9912E9-C466-4E08-8CE9-93F16EF9598C}" destId="{BE772DB0-631B-4C5A-86EE-BFC327D4BB44}" srcOrd="1" destOrd="0" presId="urn:microsoft.com/office/officeart/2008/layout/NameandTitleOrganizationalChart"/>
    <dgm:cxn modelId="{499810E6-D098-468F-A316-33FFECC31B27}" type="presOf" srcId="{4BA4CD00-35A7-4B61-A43B-F70145423A07}" destId="{FBA7B0AA-AF0C-461B-BCDA-0290790255CD}" srcOrd="0" destOrd="0" presId="urn:microsoft.com/office/officeart/2008/layout/NameandTitleOrganizationalChart"/>
    <dgm:cxn modelId="{CED60E34-DCBA-4A57-B6E7-5C144F3EB9F5}" type="presOf" srcId="{A30DBC7C-BBDE-469F-9C80-C4E4CB19EAFF}" destId="{8B58C1B3-21AB-4788-B05A-C3ACA85A0D2C}" srcOrd="1" destOrd="0" presId="urn:microsoft.com/office/officeart/2008/layout/NameandTitleOrganizationalChart"/>
    <dgm:cxn modelId="{D213E6CE-F5FB-4A51-91C6-3A33B8895679}" type="presOf" srcId="{EEBEFC3C-C41A-4919-9FC0-EE908F66F118}" destId="{1321BB46-0D64-49E1-BADD-8BC886DD86AD}" srcOrd="0" destOrd="0" presId="urn:microsoft.com/office/officeart/2008/layout/NameandTitleOrganizationalChart"/>
    <dgm:cxn modelId="{1370BCEF-F042-43FD-BECF-F0DAC1D62791}" srcId="{A736E432-D6BB-4924-A051-22615B34696F}" destId="{A30DBC7C-BBDE-469F-9C80-C4E4CB19EAFF}" srcOrd="0" destOrd="0" parTransId="{D5ECEDFA-677C-42E5-83DE-815325D3BD78}" sibTransId="{005051FC-84AC-47E5-9804-298ABE94AD21}"/>
    <dgm:cxn modelId="{D4A0B980-38A3-4788-B280-12BBC1CB0ECF}" type="presOf" srcId="{5B497386-4F64-4C41-BD1C-D01DF500688E}" destId="{60AD2A61-AF2F-4ACC-8FAC-7FF6E18E78BC}" srcOrd="1" destOrd="0" presId="urn:microsoft.com/office/officeart/2008/layout/NameandTitleOrganizationalChart"/>
    <dgm:cxn modelId="{B59BA854-9195-4AE7-89F9-E93BAC378459}" srcId="{A30DBC7C-BBDE-469F-9C80-C4E4CB19EAFF}" destId="{CF9912E9-C466-4E08-8CE9-93F16EF9598C}" srcOrd="1" destOrd="0" parTransId="{EEBEFC3C-C41A-4919-9FC0-EE908F66F118}" sibTransId="{BF7527B7-F81D-4992-9A90-4F82E87B64E1}"/>
    <dgm:cxn modelId="{31342A34-FF6C-486A-A10F-B52157472A7A}" type="presOf" srcId="{CF9912E9-C466-4E08-8CE9-93F16EF9598C}" destId="{9D2215F0-894A-43C2-B319-F793481BCC2B}" srcOrd="0" destOrd="0" presId="urn:microsoft.com/office/officeart/2008/layout/NameandTitleOrganizationalChart"/>
    <dgm:cxn modelId="{AB3C38BA-DC6D-41E3-A820-1CFF9A7A3F4D}" srcId="{84B12714-75CB-4746-AACE-56F3A781DBCD}" destId="{A736E432-D6BB-4924-A051-22615B34696F}" srcOrd="0" destOrd="0" parTransId="{33910A08-B174-4CBC-AE52-2AF375640699}" sibTransId="{BD1E65BF-C700-47B6-B64B-9CAF9F3ED8E8}"/>
    <dgm:cxn modelId="{D7797CF8-E551-4367-B415-44BC950081B0}" type="presOf" srcId="{8723C3C9-CCF8-48ED-8B80-58B193FD0B8B}" destId="{E4711D7A-DA87-4E08-A082-26DD919027E2}" srcOrd="0" destOrd="0" presId="urn:microsoft.com/office/officeart/2008/layout/NameandTitleOrganizationalChart"/>
    <dgm:cxn modelId="{5BA35622-FF8D-49BB-A27E-509CF9622D2F}" srcId="{A30DBC7C-BBDE-469F-9C80-C4E4CB19EAFF}" destId="{5B497386-4F64-4C41-BD1C-D01DF500688E}" srcOrd="0" destOrd="0" parTransId="{8723C3C9-CCF8-48ED-8B80-58B193FD0B8B}" sibTransId="{4BA4CD00-35A7-4B61-A43B-F70145423A07}"/>
    <dgm:cxn modelId="{1C42DA8D-71B2-41AE-8A8F-2127FC4CD000}" type="presOf" srcId="{A736E432-D6BB-4924-A051-22615B34696F}" destId="{575DBC11-8A3C-4FD2-9E3F-F4696962F1E5}" srcOrd="0" destOrd="0" presId="urn:microsoft.com/office/officeart/2008/layout/NameandTitleOrganizationalChart"/>
    <dgm:cxn modelId="{8B44C56D-DA81-4863-88C5-324B967CF992}" type="presOf" srcId="{A30DBC7C-BBDE-469F-9C80-C4E4CB19EAFF}" destId="{7CE28AB6-25B7-4B43-9483-3851CF440A10}" srcOrd="0" destOrd="0" presId="urn:microsoft.com/office/officeart/2008/layout/NameandTitleOrganizationalChart"/>
    <dgm:cxn modelId="{DA13CD21-8726-4E8A-B358-5FB3D4ABC43A}" type="presOf" srcId="{005051FC-84AC-47E5-9804-298ABE94AD21}" destId="{7013C101-4820-47A5-A453-64424C47ACC8}" srcOrd="0" destOrd="0" presId="urn:microsoft.com/office/officeart/2008/layout/NameandTitleOrganizationalChart"/>
    <dgm:cxn modelId="{72550EBE-5AA5-45A0-9993-03E2C305E231}" type="presOf" srcId="{84B12714-75CB-4746-AACE-56F3A781DBCD}" destId="{8107380C-4115-4196-949F-D7A58CAB9E4F}" srcOrd="0" destOrd="0" presId="urn:microsoft.com/office/officeart/2008/layout/NameandTitleOrganizationalChart"/>
    <dgm:cxn modelId="{379AAAEF-5B42-4C6C-861C-C3790C5BADC9}" type="presParOf" srcId="{8107380C-4115-4196-949F-D7A58CAB9E4F}" destId="{D474CF69-EAFA-4B8B-8FFA-844C5BC924C2}" srcOrd="0" destOrd="0" presId="urn:microsoft.com/office/officeart/2008/layout/NameandTitleOrganizationalChart"/>
    <dgm:cxn modelId="{D6AFC06D-6C58-4E9E-9ED3-11BB5D4E7F37}" type="presParOf" srcId="{D474CF69-EAFA-4B8B-8FFA-844C5BC924C2}" destId="{35DDF45E-A043-44FE-8188-F4468485C54C}" srcOrd="0" destOrd="0" presId="urn:microsoft.com/office/officeart/2008/layout/NameandTitleOrganizationalChart"/>
    <dgm:cxn modelId="{472C240A-BD6E-471C-A59E-F68E834D564B}" type="presParOf" srcId="{35DDF45E-A043-44FE-8188-F4468485C54C}" destId="{575DBC11-8A3C-4FD2-9E3F-F4696962F1E5}" srcOrd="0" destOrd="0" presId="urn:microsoft.com/office/officeart/2008/layout/NameandTitleOrganizationalChart"/>
    <dgm:cxn modelId="{D21C85A1-5735-44B7-B321-873A34CFA191}" type="presParOf" srcId="{35DDF45E-A043-44FE-8188-F4468485C54C}" destId="{97119F32-06B5-4424-880B-97088A19D403}" srcOrd="1" destOrd="0" presId="urn:microsoft.com/office/officeart/2008/layout/NameandTitleOrganizationalChart"/>
    <dgm:cxn modelId="{0F925DF5-F8EB-41D7-9B2F-4E115FC4C8A4}" type="presParOf" srcId="{35DDF45E-A043-44FE-8188-F4468485C54C}" destId="{75C44C38-B7D1-4AD4-9911-05AB5B391DF9}" srcOrd="2" destOrd="0" presId="urn:microsoft.com/office/officeart/2008/layout/NameandTitleOrganizationalChart"/>
    <dgm:cxn modelId="{CC03C49D-C528-4E04-B93E-170AB1D5D37B}" type="presParOf" srcId="{D474CF69-EAFA-4B8B-8FFA-844C5BC924C2}" destId="{E6540533-46EB-46E9-8AB9-6C0E2E61B878}" srcOrd="1" destOrd="0" presId="urn:microsoft.com/office/officeart/2008/layout/NameandTitleOrganizationalChart"/>
    <dgm:cxn modelId="{80AE7E26-2BB8-48D9-8AD0-9174F811CC1A}" type="presParOf" srcId="{E6540533-46EB-46E9-8AB9-6C0E2E61B878}" destId="{F73A0067-EB0C-4B2E-BBC0-876A03DA159E}" srcOrd="0" destOrd="0" presId="urn:microsoft.com/office/officeart/2008/layout/NameandTitleOrganizationalChart"/>
    <dgm:cxn modelId="{C88496B6-5BCA-4990-94E7-92964229636A}" type="presParOf" srcId="{E6540533-46EB-46E9-8AB9-6C0E2E61B878}" destId="{BFA538D8-0497-4AAD-850D-1BB457607177}" srcOrd="1" destOrd="0" presId="urn:microsoft.com/office/officeart/2008/layout/NameandTitleOrganizationalChart"/>
    <dgm:cxn modelId="{A478C0CA-4553-4E64-8F19-24D102C4B33C}" type="presParOf" srcId="{BFA538D8-0497-4AAD-850D-1BB457607177}" destId="{DFD9B22B-A87E-404B-9830-33FC373319A1}" srcOrd="0" destOrd="0" presId="urn:microsoft.com/office/officeart/2008/layout/NameandTitleOrganizationalChart"/>
    <dgm:cxn modelId="{B63FE3AE-F853-4139-B8F7-4B360BA888B8}" type="presParOf" srcId="{DFD9B22B-A87E-404B-9830-33FC373319A1}" destId="{7CE28AB6-25B7-4B43-9483-3851CF440A10}" srcOrd="0" destOrd="0" presId="urn:microsoft.com/office/officeart/2008/layout/NameandTitleOrganizationalChart"/>
    <dgm:cxn modelId="{0EC2B5F2-7D29-496A-93ED-4634D67BB260}" type="presParOf" srcId="{DFD9B22B-A87E-404B-9830-33FC373319A1}" destId="{7013C101-4820-47A5-A453-64424C47ACC8}" srcOrd="1" destOrd="0" presId="urn:microsoft.com/office/officeart/2008/layout/NameandTitleOrganizationalChart"/>
    <dgm:cxn modelId="{EA6752E4-12D9-4FC9-8B99-CDBC5B5FA6B3}" type="presParOf" srcId="{DFD9B22B-A87E-404B-9830-33FC373319A1}" destId="{8B58C1B3-21AB-4788-B05A-C3ACA85A0D2C}" srcOrd="2" destOrd="0" presId="urn:microsoft.com/office/officeart/2008/layout/NameandTitleOrganizationalChart"/>
    <dgm:cxn modelId="{91968DD6-7DF8-4160-AD78-88B681C3A7D9}" type="presParOf" srcId="{BFA538D8-0497-4AAD-850D-1BB457607177}" destId="{AAB99E38-198F-4021-8A21-00E1B4A311D1}" srcOrd="1" destOrd="0" presId="urn:microsoft.com/office/officeart/2008/layout/NameandTitleOrganizationalChart"/>
    <dgm:cxn modelId="{911B02BA-0CCA-4B0E-AF3E-91C645C4F15F}" type="presParOf" srcId="{AAB99E38-198F-4021-8A21-00E1B4A311D1}" destId="{E4711D7A-DA87-4E08-A082-26DD919027E2}" srcOrd="0" destOrd="0" presId="urn:microsoft.com/office/officeart/2008/layout/NameandTitleOrganizationalChart"/>
    <dgm:cxn modelId="{AE2551AF-D710-4B12-8F1A-2E7BCF213AAA}" type="presParOf" srcId="{AAB99E38-198F-4021-8A21-00E1B4A311D1}" destId="{7CCDCC0D-0A9F-4388-8CF2-10E9D1F98F30}" srcOrd="1" destOrd="0" presId="urn:microsoft.com/office/officeart/2008/layout/NameandTitleOrganizationalChart"/>
    <dgm:cxn modelId="{ADC208E7-1CC7-47E0-9C88-419FD1947DDE}" type="presParOf" srcId="{7CCDCC0D-0A9F-4388-8CF2-10E9D1F98F30}" destId="{19CDB3AC-B68F-4581-A57D-C654CEADEE71}" srcOrd="0" destOrd="0" presId="urn:microsoft.com/office/officeart/2008/layout/NameandTitleOrganizationalChart"/>
    <dgm:cxn modelId="{08DD1103-E3B1-48CE-BD92-35B57BF21BE1}" type="presParOf" srcId="{19CDB3AC-B68F-4581-A57D-C654CEADEE71}" destId="{9C36D209-6F8E-4AFB-A8C4-9D48D8664FA5}" srcOrd="0" destOrd="0" presId="urn:microsoft.com/office/officeart/2008/layout/NameandTitleOrganizationalChart"/>
    <dgm:cxn modelId="{878C5752-2CE8-478D-92B2-E5DCA705338F}" type="presParOf" srcId="{19CDB3AC-B68F-4581-A57D-C654CEADEE71}" destId="{FBA7B0AA-AF0C-461B-BCDA-0290790255CD}" srcOrd="1" destOrd="0" presId="urn:microsoft.com/office/officeart/2008/layout/NameandTitleOrganizationalChart"/>
    <dgm:cxn modelId="{664BE61F-81A8-4564-B331-0ADCF9AECF74}" type="presParOf" srcId="{19CDB3AC-B68F-4581-A57D-C654CEADEE71}" destId="{60AD2A61-AF2F-4ACC-8FAC-7FF6E18E78BC}" srcOrd="2" destOrd="0" presId="urn:microsoft.com/office/officeart/2008/layout/NameandTitleOrganizationalChart"/>
    <dgm:cxn modelId="{0FA51967-A104-40D4-A1FB-F7227A377289}" type="presParOf" srcId="{7CCDCC0D-0A9F-4388-8CF2-10E9D1F98F30}" destId="{2A0F5B3D-10D8-4D8B-AB60-2046D4DC7AFE}" srcOrd="1" destOrd="0" presId="urn:microsoft.com/office/officeart/2008/layout/NameandTitleOrganizationalChart"/>
    <dgm:cxn modelId="{243B83AD-220C-4F4A-80A7-E2DFAA9BF466}" type="presParOf" srcId="{7CCDCC0D-0A9F-4388-8CF2-10E9D1F98F30}" destId="{FC17FB30-5E5C-4BBE-94BF-294B07B12E38}" srcOrd="2" destOrd="0" presId="urn:microsoft.com/office/officeart/2008/layout/NameandTitleOrganizationalChart"/>
    <dgm:cxn modelId="{BE90BC28-A4B8-4468-B66E-07494ABC06A1}" type="presParOf" srcId="{AAB99E38-198F-4021-8A21-00E1B4A311D1}" destId="{1321BB46-0D64-49E1-BADD-8BC886DD86AD}" srcOrd="2" destOrd="0" presId="urn:microsoft.com/office/officeart/2008/layout/NameandTitleOrganizationalChart"/>
    <dgm:cxn modelId="{3645BCD8-7977-44C4-8C07-656DBBAB45A9}" type="presParOf" srcId="{AAB99E38-198F-4021-8A21-00E1B4A311D1}" destId="{8F5578D6-5416-42B6-A9F4-658296112910}" srcOrd="3" destOrd="0" presId="urn:microsoft.com/office/officeart/2008/layout/NameandTitleOrganizationalChart"/>
    <dgm:cxn modelId="{B73D9C3D-870B-44DB-BC28-0319F199CA92}" type="presParOf" srcId="{8F5578D6-5416-42B6-A9F4-658296112910}" destId="{4F885103-C43E-4FEA-A0DE-2D80B9ED9D38}" srcOrd="0" destOrd="0" presId="urn:microsoft.com/office/officeart/2008/layout/NameandTitleOrganizationalChart"/>
    <dgm:cxn modelId="{06BC39AB-3166-43DE-93F3-F33F8CD30FF8}" type="presParOf" srcId="{4F885103-C43E-4FEA-A0DE-2D80B9ED9D38}" destId="{9D2215F0-894A-43C2-B319-F793481BCC2B}" srcOrd="0" destOrd="0" presId="urn:microsoft.com/office/officeart/2008/layout/NameandTitleOrganizationalChart"/>
    <dgm:cxn modelId="{0480AE0F-B495-44A7-A203-288FB6337B61}" type="presParOf" srcId="{4F885103-C43E-4FEA-A0DE-2D80B9ED9D38}" destId="{7210CB92-39F8-4C0F-B1B7-968C60F3604A}" srcOrd="1" destOrd="0" presId="urn:microsoft.com/office/officeart/2008/layout/NameandTitleOrganizationalChart"/>
    <dgm:cxn modelId="{E59D4E2B-B476-4122-8068-3831C1A6F64C}" type="presParOf" srcId="{4F885103-C43E-4FEA-A0DE-2D80B9ED9D38}" destId="{BE772DB0-631B-4C5A-86EE-BFC327D4BB44}" srcOrd="2" destOrd="0" presId="urn:microsoft.com/office/officeart/2008/layout/NameandTitleOrganizationalChart"/>
    <dgm:cxn modelId="{22434372-E276-4410-AB2A-12F9B1D99FAE}" type="presParOf" srcId="{8F5578D6-5416-42B6-A9F4-658296112910}" destId="{4D16368F-2270-40F6-ACB2-C4CB7BF80BFE}" srcOrd="1" destOrd="0" presId="urn:microsoft.com/office/officeart/2008/layout/NameandTitleOrganizationalChart"/>
    <dgm:cxn modelId="{764758B3-9E65-487A-A865-AA275E76353B}" type="presParOf" srcId="{8F5578D6-5416-42B6-A9F4-658296112910}" destId="{609743F6-CA93-4BB5-97D1-90EFAB974DF8}" srcOrd="2" destOrd="0" presId="urn:microsoft.com/office/officeart/2008/layout/NameandTitleOrganizationalChart"/>
    <dgm:cxn modelId="{A312AB52-078A-4707-99B2-4E9B944BAE03}" type="presParOf" srcId="{BFA538D8-0497-4AAD-850D-1BB457607177}" destId="{535AE659-84F6-4FF1-B1CD-FB6B7A336C86}" srcOrd="2" destOrd="0" presId="urn:microsoft.com/office/officeart/2008/layout/NameandTitleOrganizationalChart"/>
    <dgm:cxn modelId="{33CEA9C8-1370-45A5-83ED-3E62591FBD47}" type="presParOf" srcId="{D474CF69-EAFA-4B8B-8FFA-844C5BC924C2}" destId="{5D9BB49E-18E1-40B9-A5F0-B797BC98FCF8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BB46-0D64-49E1-BADD-8BC886DD86AD}">
      <dsp:nvSpPr>
        <dsp:cNvPr id="0" name=""/>
        <dsp:cNvSpPr/>
      </dsp:nvSpPr>
      <dsp:spPr>
        <a:xfrm>
          <a:off x="2104745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703"/>
              </a:lnTo>
              <a:lnTo>
                <a:pt x="766219" y="203703"/>
              </a:lnTo>
              <a:lnTo>
                <a:pt x="766219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11D7A-DA87-4E08-A082-26DD919027E2}">
      <dsp:nvSpPr>
        <dsp:cNvPr id="0" name=""/>
        <dsp:cNvSpPr/>
      </dsp:nvSpPr>
      <dsp:spPr>
        <a:xfrm>
          <a:off x="1338526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766219" y="0"/>
              </a:moveTo>
              <a:lnTo>
                <a:pt x="766219" y="203703"/>
              </a:lnTo>
              <a:lnTo>
                <a:pt x="0" y="203703"/>
              </a:lnTo>
              <a:lnTo>
                <a:pt x="0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0067-EB0C-4B2E-BBC0-876A03DA159E}">
      <dsp:nvSpPr>
        <dsp:cNvPr id="0" name=""/>
        <dsp:cNvSpPr/>
      </dsp:nvSpPr>
      <dsp:spPr>
        <a:xfrm>
          <a:off x="2059025" y="591812"/>
          <a:ext cx="91440" cy="34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5DBC11-8A3C-4FD2-9E3F-F4696962F1E5}">
      <dsp:nvSpPr>
        <dsp:cNvPr id="0" name=""/>
        <dsp:cNvSpPr/>
      </dsp:nvSpPr>
      <dsp:spPr>
        <a:xfrm>
          <a:off x="1533630" y="415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Bertrand </a:t>
          </a:r>
          <a:r>
            <a:rPr lang="fr-FR" sz="1200" kern="1200" dirty="0" err="1"/>
            <a:t>Déchery</a:t>
          </a:r>
          <a:r>
            <a:rPr lang="fr-FR" sz="1200" kern="1200" dirty="0"/>
            <a:t> / Aline Walter</a:t>
          </a:r>
        </a:p>
      </dsp:txBody>
      <dsp:txXfrm>
        <a:off x="1533630" y="415"/>
        <a:ext cx="1142231" cy="591396"/>
      </dsp:txXfrm>
    </dsp:sp>
    <dsp:sp modelId="{97119F32-06B5-4424-880B-97088A19D403}">
      <dsp:nvSpPr>
        <dsp:cNvPr id="0" name=""/>
        <dsp:cNvSpPr/>
      </dsp:nvSpPr>
      <dsp:spPr>
        <a:xfrm>
          <a:off x="1762076" y="482933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Chefs de projet</a:t>
          </a:r>
        </a:p>
      </dsp:txBody>
      <dsp:txXfrm>
        <a:off x="1762076" y="482933"/>
        <a:ext cx="1028008" cy="197132"/>
      </dsp:txXfrm>
    </dsp:sp>
    <dsp:sp modelId="{7CE28AB6-25B7-4B43-9483-3851CF440A10}">
      <dsp:nvSpPr>
        <dsp:cNvPr id="0" name=""/>
        <dsp:cNvSpPr/>
      </dsp:nvSpPr>
      <dsp:spPr>
        <a:xfrm>
          <a:off x="1533630" y="933508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/>
            <a:t>Loïc Gangloff</a:t>
          </a:r>
        </a:p>
      </dsp:txBody>
      <dsp:txXfrm>
        <a:off x="1533630" y="933508"/>
        <a:ext cx="1142231" cy="591396"/>
      </dsp:txXfrm>
    </dsp:sp>
    <dsp:sp modelId="{7013C101-4820-47A5-A453-64424C47ACC8}">
      <dsp:nvSpPr>
        <dsp:cNvPr id="0" name=""/>
        <dsp:cNvSpPr/>
      </dsp:nvSpPr>
      <dsp:spPr>
        <a:xfrm>
          <a:off x="1762076" y="1393484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Pilote de projet</a:t>
          </a:r>
        </a:p>
      </dsp:txBody>
      <dsp:txXfrm>
        <a:off x="1762076" y="1393484"/>
        <a:ext cx="1028008" cy="197132"/>
      </dsp:txXfrm>
    </dsp:sp>
    <dsp:sp modelId="{9C36D209-6F8E-4AFB-A8C4-9D48D8664FA5}">
      <dsp:nvSpPr>
        <dsp:cNvPr id="0" name=""/>
        <dsp:cNvSpPr/>
      </dsp:nvSpPr>
      <dsp:spPr>
        <a:xfrm>
          <a:off x="76741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/>
            <a:t>Alexandre Lebeau</a:t>
          </a:r>
        </a:p>
      </dsp:txBody>
      <dsp:txXfrm>
        <a:off x="767410" y="1866601"/>
        <a:ext cx="1142231" cy="591396"/>
      </dsp:txXfrm>
    </dsp:sp>
    <dsp:sp modelId="{FBA7B0AA-AF0C-461B-BCDA-0290790255CD}">
      <dsp:nvSpPr>
        <dsp:cNvPr id="0" name=""/>
        <dsp:cNvSpPr/>
      </dsp:nvSpPr>
      <dsp:spPr>
        <a:xfrm>
          <a:off x="99585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4445" rIns="17780" bIns="4445" numCol="1" spcCol="1270" anchor="ctr" anchorCtr="0">
          <a:noAutofit/>
        </a:bodyPr>
        <a:lstStyle/>
        <a:p>
          <a:pPr lvl="0" algn="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700" kern="1200"/>
            <a:t>Stagiaire en alternance</a:t>
          </a:r>
        </a:p>
      </dsp:txBody>
      <dsp:txXfrm>
        <a:off x="995856" y="2326576"/>
        <a:ext cx="1028008" cy="197132"/>
      </dsp:txXfrm>
    </dsp:sp>
    <dsp:sp modelId="{9D2215F0-894A-43C2-B319-F793481BCC2B}">
      <dsp:nvSpPr>
        <dsp:cNvPr id="0" name=""/>
        <dsp:cNvSpPr/>
      </dsp:nvSpPr>
      <dsp:spPr>
        <a:xfrm>
          <a:off x="229985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/>
            <a:t>Nicolas Reitz</a:t>
          </a:r>
        </a:p>
      </dsp:txBody>
      <dsp:txXfrm>
        <a:off x="2299850" y="1866601"/>
        <a:ext cx="1142231" cy="591396"/>
      </dsp:txXfrm>
    </dsp:sp>
    <dsp:sp modelId="{7210CB92-39F8-4C0F-B1B7-968C60F3604A}">
      <dsp:nvSpPr>
        <dsp:cNvPr id="0" name=""/>
        <dsp:cNvSpPr/>
      </dsp:nvSpPr>
      <dsp:spPr>
        <a:xfrm>
          <a:off x="252829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dirty="0"/>
            <a:t>Stagiaire</a:t>
          </a:r>
          <a:endParaRPr lang="fr-FR" sz="1700" kern="1200" dirty="0"/>
        </a:p>
      </dsp:txBody>
      <dsp:txXfrm>
        <a:off x="2528296" y="2326576"/>
        <a:ext cx="1028008" cy="197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3.png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E:\PPT potx\New Logos\Atos.png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45125" y="107950"/>
            <a:ext cx="12954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5"/>
          <p:cNvSpPr txBox="1">
            <a:spLocks noChangeArrowheads="1"/>
          </p:cNvSpPr>
          <p:nvPr/>
        </p:nvSpPr>
        <p:spPr bwMode="auto">
          <a:xfrm>
            <a:off x="6116638" y="8632825"/>
            <a:ext cx="6302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90647" bIns="0" anchor="b"/>
          <a:lstStyle>
            <a:defPPr>
              <a:defRPr lang="nl-NL"/>
            </a:defPPr>
            <a:lvl1pPr marL="0" algn="r" defTabSz="906463" rtl="0" eaLnBrk="0" latinLnBrk="0" hangingPunct="0">
              <a:lnSpc>
                <a:spcPct val="89000"/>
              </a:lnSpc>
              <a:spcBef>
                <a:spcPct val="0"/>
              </a:spcBef>
              <a:buClrTx/>
              <a:buFontTx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fld id="{2F1E6F19-AE8A-4701-B61D-C4E5A1E969A7}" type="slidenum">
              <a:rPr lang="en-US" sz="1000" smtClean="0"/>
              <a:pPr fontAlgn="auto">
                <a:spcAft>
                  <a:spcPts val="0"/>
                </a:spcAft>
                <a:defRPr/>
              </a:pPr>
              <a:t>‹#›</a:t>
            </a:fld>
            <a:endParaRPr lang="en-US" sz="1000" dirty="0"/>
          </a:p>
        </p:txBody>
      </p:sp>
      <p:sp>
        <p:nvSpPr>
          <p:cNvPr id="10" name="AddNotifier#2"/>
          <p:cNvSpPr txBox="1">
            <a:spLocks noChangeArrowheads="1"/>
          </p:cNvSpPr>
          <p:nvPr/>
        </p:nvSpPr>
        <p:spPr bwMode="auto">
          <a:xfrm>
            <a:off x="185738" y="8632825"/>
            <a:ext cx="5969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defPPr>
              <a:defRPr lang="nl-NL"/>
            </a:defPPr>
            <a:lvl1pPr marL="0" algn="l" defTabSz="914400" rtl="0" eaLnBrk="1" latinLnBrk="0" hangingPunct="1">
              <a:spcBef>
                <a:spcPct val="0"/>
              </a:spcBef>
              <a:defRPr sz="6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500" dirty="0" smtClean="0"/>
              <a:t>Atos, the Atos logo, Atos Consulting, Atos Worldline, Atos Sphere, Atos Cloud and Atos WorldGrid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500" dirty="0" smtClean="0"/>
              <a:t>are registered trademarks of Atos SA. June 2011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500" dirty="0" smtClean="0"/>
              <a:t>© 2011 Atos. Confidential information owned by Atos, to be used by the recipient only. This document, or any part of it, </a:t>
            </a:r>
          </a:p>
          <a:p>
            <a:pPr fontAlgn="auto">
              <a:spcAft>
                <a:spcPts val="0"/>
              </a:spcAft>
              <a:defRPr/>
            </a:pPr>
            <a:r>
              <a:rPr lang="en-US" sz="500" dirty="0" smtClean="0"/>
              <a:t>may not be reproduced, copied, circulated and/or distributed nor quoted without prior written approval from Atos.</a:t>
            </a:r>
            <a:endParaRPr lang="en-US" sz="500" dirty="0"/>
          </a:p>
        </p:txBody>
      </p:sp>
    </p:spTree>
    <p:extLst>
      <p:ext uri="{BB962C8B-B14F-4D97-AF65-F5344CB8AC3E}">
        <p14:creationId xmlns:p14="http://schemas.microsoft.com/office/powerpoint/2010/main" val="38860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2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nl-NL" noProof="0" dirty="0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116638" y="8604250"/>
            <a:ext cx="63023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90647" bIns="0" numCol="1" anchor="b" anchorCtr="0" compatLnSpc="1">
            <a:prstTxWarp prst="textNoShape">
              <a:avLst/>
            </a:prstTxWarp>
          </a:bodyPr>
          <a:lstStyle>
            <a:lvl1pPr algn="r" defTabSz="906463" eaLnBrk="0" fontAlgn="auto" hangingPunct="0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 sz="1000" baseline="0" smtClean="0">
                <a:solidFill>
                  <a:schemeClr val="tx1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2AD5F621-E6AB-45A6-9489-0ADF93573545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24581" name="Picture 2" descr="E:\PPT potx\New Logos\Ato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3538" y="107950"/>
            <a:ext cx="1295400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AddNotifier#3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85738" y="8604250"/>
            <a:ext cx="5970587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fontAlgn="auto">
              <a:spcBef>
                <a:spcPct val="0"/>
              </a:spcBef>
              <a:spcAft>
                <a:spcPts val="0"/>
              </a:spcAft>
              <a:defRPr sz="500" baseline="0" smtClean="0">
                <a:solidFill>
                  <a:srgbClr val="000000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r>
              <a:rPr lang="en-US" dirty="0" smtClean="0"/>
              <a:t>Atos, the Atos logo, Atos Consulting, Atos Worldline, Atos Sphere, Atos Cloud and Atos WorldGrid</a:t>
            </a:r>
          </a:p>
          <a:p>
            <a:pPr>
              <a:defRPr/>
            </a:pPr>
            <a:r>
              <a:rPr lang="en-US" dirty="0" smtClean="0"/>
              <a:t>are registered trademarks of Atos SA. June 2011</a:t>
            </a:r>
          </a:p>
          <a:p>
            <a:pPr>
              <a:defRPr/>
            </a:pPr>
            <a:r>
              <a:rPr lang="en-US" dirty="0" smtClean="0"/>
              <a:t>© 2011 Atos. Confidential information owned by Atos, to be used by the recipient only. This document, or any part of it, </a:t>
            </a:r>
          </a:p>
          <a:p>
            <a:pPr>
              <a:defRPr/>
            </a:pPr>
            <a:r>
              <a:rPr lang="en-US" dirty="0" smtClean="0"/>
              <a:t>may not be reproduced, copied, circulated and/or distributed nor quoted without prior written approval from Atos.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59010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92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31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Groupe Atos est né le 1er juillet 2011, à la suite de la fusion entre Atos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Siemens IT Solutions and Services.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165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SS2I à une envergure internationale est présente dans de nombreux pays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Atos a été le partenaire informatique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JO 2012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d’activité: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public, santé et transport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 financier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Services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de l’énergie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Télécom, média et technologie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3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Activité de l’agence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Metz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TMA, Études &amp; développement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DRUPAL , JAHIA,  JAVA/JEE, 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Tierce Maintenance Applicative)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Intégration de systèmes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ENT / TICE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Support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87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7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3 étapes principales: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dirty="0" smtClean="0"/>
              <a:t>Réflexion</a:t>
            </a:r>
            <a:r>
              <a:rPr lang="fr-FR" baseline="0" dirty="0" smtClean="0"/>
              <a:t> du client (soumission d’une idée </a:t>
            </a:r>
            <a:r>
              <a:rPr lang="fr-FR" baseline="0" dirty="0" smtClean="0">
                <a:sym typeface="Wingdings" pitchFamily="2" charset="2"/>
              </a:rPr>
              <a:t> Affectation)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Traitement par Atos (Diagnostic </a:t>
            </a:r>
            <a:r>
              <a:rPr lang="fr-FR" baseline="0" dirty="0" smtClean="0">
                <a:sym typeface="Wingdings" pitchFamily="2" charset="2"/>
              </a:rPr>
              <a:t> Résolu / Livraison)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Test du client (VA </a:t>
            </a:r>
            <a:r>
              <a:rPr lang="fr-FR" baseline="0" dirty="0" smtClean="0">
                <a:sym typeface="Wingdings" pitchFamily="2" charset="2"/>
              </a:rPr>
              <a:t> Fermé)</a:t>
            </a:r>
          </a:p>
          <a:p>
            <a:pPr marL="457200" lvl="1" indent="0">
              <a:buFont typeface="+mj-lt"/>
              <a:buNone/>
            </a:pPr>
            <a:endParaRPr lang="fr-FR" baseline="0" dirty="0" smtClean="0">
              <a:sym typeface="Wingdings" pitchFamily="2" charset="2"/>
            </a:endParaRPr>
          </a:p>
          <a:p>
            <a:pPr marL="0" lvl="0" indent="0">
              <a:buFont typeface="+mj-lt"/>
              <a:buNone/>
            </a:pPr>
            <a:r>
              <a:rPr lang="fr-FR" baseline="0" dirty="0" smtClean="0">
                <a:sym typeface="Wingdings" pitchFamily="2" charset="2"/>
              </a:rPr>
              <a:t>Retour plus en détail dans la dernière partie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543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14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10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ong title visual"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" y="283"/>
            <a:ext cx="9143245" cy="6857434"/>
          </a:xfrm>
          <a:prstGeom prst="rect">
            <a:avLst/>
          </a:prstGeom>
        </p:spPr>
      </p:pic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>
                <a:latin typeface="Verdana" pitchFamily="34" charset="0"/>
              </a:rPr>
              <a:t>Your business technologists. </a:t>
            </a:r>
            <a:r>
              <a:rPr lang="en-US" sz="1000" b="1" dirty="0">
                <a:latin typeface="Verdana" pitchFamily="34" charset="0"/>
              </a:rPr>
              <a:t>Powering progress</a:t>
            </a:r>
            <a:endParaRPr lang="nl-NL" sz="1000" b="1" dirty="0">
              <a:latin typeface="Verdana" pitchFamily="34" charset="0"/>
            </a:endParaRPr>
          </a:p>
        </p:txBody>
      </p:sp>
      <p:pic>
        <p:nvPicPr>
          <p:cNvPr id="11" name="Picture 10" descr="109719447_75_HR.jpg"/>
          <p:cNvPicPr>
            <a:picLocks noChangeAspect="1"/>
          </p:cNvPicPr>
          <p:nvPr userDrawn="1"/>
        </p:nvPicPr>
        <p:blipFill>
          <a:blip r:embed="rId4" cstate="screen"/>
          <a:srcRect/>
          <a:stretch>
            <a:fillRect/>
          </a:stretch>
        </p:blipFill>
        <p:spPr>
          <a:xfrm>
            <a:off x="279494" y="699247"/>
            <a:ext cx="8551769" cy="4826094"/>
          </a:xfrm>
          <a:prstGeom prst="rect">
            <a:avLst/>
          </a:prstGeom>
        </p:spPr>
      </p:pic>
      <p:sp>
        <p:nvSpPr>
          <p:cNvPr id="2" name="Title 1"/>
          <p:cNvSpPr>
            <a:spLocks noGrp="1" noChangeAspect="1"/>
          </p:cNvSpPr>
          <p:nvPr>
            <p:ph type="ctrTitle"/>
          </p:nvPr>
        </p:nvSpPr>
        <p:spPr>
          <a:xfrm>
            <a:off x="648000" y="3070800"/>
            <a:ext cx="7920880" cy="147002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latin typeface="Verdana" pitchFamily="34" charset="0"/>
              </a:defRPr>
            </a:lvl1pPr>
          </a:lstStyle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4154400"/>
            <a:ext cx="7936602" cy="550912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46112" y="4600800"/>
            <a:ext cx="7938489" cy="431800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Verdana" pitchFamily="34" charset="0"/>
              </a:defRPr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AddCustomDate#1"/>
          <p:cNvSpPr txBox="1">
            <a:spLocks noChangeAspect="1"/>
          </p:cNvSpPr>
          <p:nvPr userDrawn="1"/>
        </p:nvSpPr>
        <p:spPr bwMode="auto">
          <a:xfrm>
            <a:off x="672417" y="5035478"/>
            <a:ext cx="1872208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  <a:latin typeface="Verdana" pitchFamily="34" charset="0"/>
              </a:rPr>
              <a:t>01-07-2011</a:t>
            </a:r>
            <a:endParaRPr lang="nl-NL" sz="1000" dirty="0">
              <a:solidFill>
                <a:schemeClr val="tx1"/>
              </a:solidFill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04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visual left side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275856" y="1600201"/>
            <a:ext cx="5616624" cy="4140000"/>
          </a:xfr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290397" y="1606473"/>
            <a:ext cx="2808288" cy="4140000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7141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visual right side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6011863" y="1605600"/>
            <a:ext cx="2808287" cy="4140000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08089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2 column Title and Text visual left side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38906" y="1600201"/>
            <a:ext cx="4253573" cy="4140000"/>
          </a:xfr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291600" y="1605600"/>
            <a:ext cx="4103688" cy="4140000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2367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2 column Title and Text visual right side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4263151" cy="4140000"/>
          </a:xfr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4716463" y="1605600"/>
            <a:ext cx="4103687" cy="4140000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9332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301625" y="5084763"/>
            <a:ext cx="3200400" cy="4000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6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  <a:defRPr/>
            </a:pPr>
            <a:r>
              <a:rPr lang="en-US" sz="1400" dirty="0" smtClean="0"/>
              <a:t>www.atos.net</a:t>
            </a:r>
            <a:endParaRPr lang="nl-NL" sz="1400" dirty="0"/>
          </a:p>
        </p:txBody>
      </p:sp>
      <p:sp>
        <p:nvSpPr>
          <p:cNvPr id="6" name="TextBox 9"/>
          <p:cNvSpPr txBox="1">
            <a:spLocks noChangeArrowheads="1"/>
          </p:cNvSpPr>
          <p:nvPr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Your business technologists. </a:t>
            </a:r>
            <a:r>
              <a:rPr lang="en-US" sz="1000" b="1" dirty="0"/>
              <a:t>Powering progress</a:t>
            </a:r>
            <a:endParaRPr lang="nl-NL" sz="1000" b="1" dirty="0"/>
          </a:p>
        </p:txBody>
      </p:sp>
      <p:sp>
        <p:nvSpPr>
          <p:cNvPr id="8" name="AddNotifier#1"/>
          <p:cNvSpPr txBox="1">
            <a:spLocks noChangeArrowheads="1"/>
          </p:cNvSpPr>
          <p:nvPr/>
        </p:nvSpPr>
        <p:spPr bwMode="auto">
          <a:xfrm>
            <a:off x="250825" y="5661025"/>
            <a:ext cx="6862763" cy="58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800" dirty="0" smtClean="0"/>
              <a:t>Atos, the Atos logo, Atos Consulting, Atos Worldline, Atos Sphere, Atos Cloud and Atos WorldGrid</a:t>
            </a:r>
          </a:p>
          <a:p>
            <a:r>
              <a:rPr lang="en-US" sz="800" dirty="0" smtClean="0"/>
              <a:t>are registered trademarks of Atos SA. June 2011</a:t>
            </a:r>
          </a:p>
          <a:p>
            <a:r>
              <a:rPr lang="en-US" sz="800" dirty="0" smtClean="0"/>
              <a:t>© 2011 Atos. Confidential information owned by Atos, to be used by the recipient only. This document, or any part of it, </a:t>
            </a:r>
          </a:p>
          <a:p>
            <a:r>
              <a:rPr lang="en-US" sz="800" dirty="0" smtClean="0"/>
              <a:t>may not be reproduced, copied, circulated and/or distributed nor quoted without prior written approval from Atos.</a:t>
            </a:r>
            <a:endParaRPr lang="nl-NL" sz="800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/>
          </p:nvPr>
        </p:nvSpPr>
        <p:spPr>
          <a:xfrm>
            <a:off x="3419872" y="1268761"/>
            <a:ext cx="5155600" cy="1152128"/>
          </a:xfr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19872" y="3382144"/>
            <a:ext cx="5080294" cy="1902758"/>
          </a:xfrm>
        </p:spPr>
        <p:txBody>
          <a:bodyPr>
            <a:noAutofit/>
          </a:bodyPr>
          <a:lstStyle>
            <a:lvl1pPr marL="0" indent="0" algn="l"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48872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hort title visual">
    <p:bg>
      <p:bgPr>
        <a:blipFill dpi="0" rotWithShape="1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7" y="283"/>
            <a:ext cx="9143245" cy="6857434"/>
          </a:xfrm>
          <a:prstGeom prst="rect">
            <a:avLst/>
          </a:prstGeom>
        </p:spPr>
      </p:pic>
      <p:sp>
        <p:nvSpPr>
          <p:cNvPr id="6" name="TextBox 8"/>
          <p:cNvSpPr txBox="1">
            <a:spLocks noChangeArrowheads="1"/>
          </p:cNvSpPr>
          <p:nvPr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Your business technologists. </a:t>
            </a:r>
            <a:r>
              <a:rPr lang="en-US" sz="1000" b="1" dirty="0"/>
              <a:t>Powering progress</a:t>
            </a:r>
            <a:endParaRPr lang="nl-NL" sz="1000" b="1" dirty="0"/>
          </a:p>
        </p:txBody>
      </p:sp>
      <p:sp>
        <p:nvSpPr>
          <p:cNvPr id="7" name="TextBox 9"/>
          <p:cNvSpPr txBox="1">
            <a:spLocks noChangeArrowheads="1"/>
          </p:cNvSpPr>
          <p:nvPr/>
        </p:nvSpPr>
        <p:spPr bwMode="auto">
          <a:xfrm>
            <a:off x="4572000" y="6299200"/>
            <a:ext cx="11255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© Confidential</a:t>
            </a:r>
            <a:endParaRPr lang="nl-NL" sz="1000" b="1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/>
          </p:nvPr>
        </p:nvSpPr>
        <p:spPr>
          <a:xfrm>
            <a:off x="654593" y="2780929"/>
            <a:ext cx="4605896" cy="1368151"/>
          </a:xfrm>
        </p:spPr>
        <p:txBody>
          <a:bodyPr>
            <a:noAutofit/>
          </a:bodyPr>
          <a:lstStyle>
            <a:lvl1pPr>
              <a:defRPr sz="12400" b="1">
                <a:solidFill>
                  <a:schemeClr val="bg1"/>
                </a:solidFill>
              </a:defRPr>
            </a:lvl1pPr>
          </a:lstStyle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1295" y="4174456"/>
            <a:ext cx="4587679" cy="550912"/>
          </a:xfrm>
        </p:spPr>
        <p:txBody>
          <a:bodyPr>
            <a:noAutofit/>
          </a:bodyPr>
          <a:lstStyle>
            <a:lvl1pPr marL="0" indent="0" algn="l">
              <a:buNone/>
              <a:defRPr sz="32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46114" y="4652813"/>
            <a:ext cx="4592848" cy="360363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2" name="AddCustomDate#1"/>
          <p:cNvSpPr txBox="1">
            <a:spLocks noChangeAspect="1"/>
          </p:cNvSpPr>
          <p:nvPr userDrawn="1"/>
        </p:nvSpPr>
        <p:spPr bwMode="auto">
          <a:xfrm>
            <a:off x="659151" y="5125487"/>
            <a:ext cx="2771872" cy="391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</a:rPr>
              <a:t>dd-mm-yyyy</a:t>
            </a:r>
            <a:endParaRPr lang="nl-NL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007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hort title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8"/>
          <p:cNvSpPr txBox="1">
            <a:spLocks noChangeArrowheads="1"/>
          </p:cNvSpPr>
          <p:nvPr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Your business technologists. </a:t>
            </a:r>
            <a:r>
              <a:rPr lang="en-US" sz="1000" b="1" dirty="0"/>
              <a:t>Powering progress</a:t>
            </a:r>
            <a:endParaRPr lang="nl-NL" sz="1000" b="1" dirty="0"/>
          </a:p>
        </p:txBody>
      </p:sp>
      <p:sp>
        <p:nvSpPr>
          <p:cNvPr id="8" name="TextBox 9"/>
          <p:cNvSpPr txBox="1">
            <a:spLocks noChangeArrowheads="1"/>
          </p:cNvSpPr>
          <p:nvPr/>
        </p:nvSpPr>
        <p:spPr bwMode="auto">
          <a:xfrm>
            <a:off x="4572000" y="6299200"/>
            <a:ext cx="11255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© Confidential</a:t>
            </a:r>
            <a:endParaRPr lang="nl-NL" sz="1000" b="1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/>
          </p:nvPr>
        </p:nvSpPr>
        <p:spPr>
          <a:xfrm>
            <a:off x="2160000" y="2277032"/>
            <a:ext cx="4572240" cy="1440000"/>
          </a:xfrm>
        </p:spPr>
        <p:txBody>
          <a:bodyPr>
            <a:noAutofit/>
          </a:bodyPr>
          <a:lstStyle>
            <a:lvl1pPr algn="l">
              <a:defRPr sz="12400" b="1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50425" y="3690000"/>
            <a:ext cx="4581816" cy="550912"/>
          </a:xfrm>
        </p:spPr>
        <p:txBody>
          <a:bodyPr>
            <a:noAutofit/>
          </a:bodyPr>
          <a:lstStyle>
            <a:lvl1pPr marL="0" indent="0" algn="l">
              <a:buNone/>
              <a:defRPr sz="3200" b="1">
                <a:solidFill>
                  <a:srgbClr val="829DC7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2145245" y="4077072"/>
            <a:ext cx="4586996" cy="576263"/>
          </a:xfr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rgbClr val="829DC7"/>
                </a:solidFill>
              </a:defRPr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AddCustomDate#1"/>
          <p:cNvSpPr txBox="1">
            <a:spLocks noChangeAspect="1"/>
          </p:cNvSpPr>
          <p:nvPr userDrawn="1"/>
        </p:nvSpPr>
        <p:spPr bwMode="auto">
          <a:xfrm>
            <a:off x="2182470" y="4525373"/>
            <a:ext cx="2771872" cy="391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</a:rPr>
              <a:t>dd-mm-yyyy</a:t>
            </a:r>
            <a:endParaRPr lang="nl-NL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5368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  <a:lvl2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2pPr>
            <a:lvl3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3pPr>
            <a:lvl4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4pPr>
            <a:lvl5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207963" y="6210300"/>
            <a:ext cx="638175" cy="365125"/>
          </a:xfrm>
        </p:spPr>
        <p:txBody>
          <a:bodyPr/>
          <a:lstStyle>
            <a:lvl1pPr>
              <a:defRPr>
                <a:latin typeface="Verdana" pitchFamily="34" charset="0"/>
                <a:ea typeface="Verdana" pitchFamily="34" charset="0"/>
                <a:cs typeface="Verdana" pitchFamily="34" charset="0"/>
              </a:defRPr>
            </a:lvl1pPr>
          </a:lstStyle>
          <a:p>
            <a:pPr>
              <a:defRPr/>
            </a:pPr>
            <a:fld id="{9BE3B21B-06DE-4540-B3C7-7512896E540C}" type="slidenum">
              <a:rPr lang="nl-NL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82725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D135B-75B8-4717-9BC9-0E1CEC688C80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82363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1B06C9-E014-4018-941D-06C505902E39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78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long title text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8"/>
          <p:cNvSpPr txBox="1">
            <a:spLocks noChangeArrowheads="1"/>
          </p:cNvSpPr>
          <p:nvPr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Your business technologists. </a:t>
            </a:r>
            <a:r>
              <a:rPr lang="en-US" sz="1000" b="1" dirty="0"/>
              <a:t>Powering progress</a:t>
            </a:r>
            <a:endParaRPr lang="nl-NL" sz="1000" b="1" dirty="0"/>
          </a:p>
        </p:txBody>
      </p:sp>
      <p:sp>
        <p:nvSpPr>
          <p:cNvPr id="7" name="TextBox 9"/>
          <p:cNvSpPr txBox="1">
            <a:spLocks noChangeArrowheads="1"/>
          </p:cNvSpPr>
          <p:nvPr/>
        </p:nvSpPr>
        <p:spPr bwMode="auto">
          <a:xfrm>
            <a:off x="4572000" y="6299200"/>
            <a:ext cx="11255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/>
              <a:t>© Confidential</a:t>
            </a:r>
            <a:endParaRPr lang="nl-NL" sz="1000" b="1" dirty="0"/>
          </a:p>
        </p:txBody>
      </p:sp>
      <p:sp>
        <p:nvSpPr>
          <p:cNvPr id="2" name="Title 1"/>
          <p:cNvSpPr>
            <a:spLocks noGrp="1" noChangeAspect="1"/>
          </p:cNvSpPr>
          <p:nvPr>
            <p:ph type="ctrTitle"/>
          </p:nvPr>
        </p:nvSpPr>
        <p:spPr>
          <a:xfrm>
            <a:off x="654592" y="2130425"/>
            <a:ext cx="7920000" cy="1469862"/>
          </a:xfrm>
        </p:spPr>
        <p:txBody>
          <a:bodyPr>
            <a:noAutofit/>
          </a:bodyPr>
          <a:lstStyle>
            <a:lvl1pPr>
              <a:defRPr sz="7200" b="1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8000" y="3286800"/>
            <a:ext cx="7920000" cy="550912"/>
          </a:xfrm>
        </p:spPr>
        <p:txBody>
          <a:bodyPr>
            <a:noAutofit/>
          </a:bodyPr>
          <a:lstStyle>
            <a:lvl1pPr marL="0" indent="0" algn="l">
              <a:buNone/>
              <a:defRPr sz="3200" b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646113" y="3690000"/>
            <a:ext cx="7920000" cy="431800"/>
          </a:xfrm>
        </p:spPr>
        <p:txBody>
          <a:bodyPr>
            <a:noAutofit/>
          </a:bodyPr>
          <a:lstStyle>
            <a:lvl1pPr marL="0" indent="0">
              <a:buNone/>
              <a:defRPr sz="3200" baseline="0">
                <a:solidFill>
                  <a:srgbClr val="829DC7"/>
                </a:solidFill>
              </a:defRPr>
            </a:lvl1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10" name="AddCustomDate#1"/>
          <p:cNvSpPr txBox="1">
            <a:spLocks noChangeAspect="1"/>
          </p:cNvSpPr>
          <p:nvPr userDrawn="1"/>
        </p:nvSpPr>
        <p:spPr bwMode="auto">
          <a:xfrm>
            <a:off x="672417" y="4154182"/>
            <a:ext cx="1872208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</a:rPr>
              <a:t>01-07-2011</a:t>
            </a:r>
            <a:endParaRPr lang="nl-NL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06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A3F964-4B1B-4F9F-A235-114DEE2D5715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24762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75DFFF-B4F1-4470-8CC8-58BF9EB37504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12676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8300" y="725488"/>
            <a:ext cx="2174875" cy="5014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" y="725488"/>
            <a:ext cx="6375400" cy="5014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2337D-7DD8-4B06-8621-8EC0E6952AAD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05249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E3B21B-06DE-4540-B3C7-7512896E540C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114097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CD135B-75B8-4717-9BC9-0E1CEC688C80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72556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1B06C9-E014-4018-941D-06C505902E39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32420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nl-NL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A3F964-4B1B-4F9F-A235-114DEE2D5715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322785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75DFFF-B4F1-4470-8CC8-58BF9EB37504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52173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8300" y="725488"/>
            <a:ext cx="2174875" cy="501491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0500" y="725488"/>
            <a:ext cx="6375400" cy="501491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22337D-7DD8-4B06-8621-8EC0E6952AAD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2333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blue line top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1634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Diagnostic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2696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Realisation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519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Integration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519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Resolu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2519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clients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3" name="Titr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475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black line top">
    <p:bg>
      <p:bgPr>
        <a:blipFill dpi="0" rotWithShape="0">
          <a:blip r:embed="rId2" cstate="screen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nl-NL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39215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theme" Target="../theme/theme2.xml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theme" Target="../theme/theme3.xml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  <p:sp>
        <p:nvSpPr>
          <p:cNvPr id="1028" name="AddCustomFooter#1"/>
          <p:cNvSpPr txBox="1">
            <a:spLocks noChangeArrowheads="1"/>
          </p:cNvSpPr>
          <p:nvPr/>
        </p:nvSpPr>
        <p:spPr bwMode="auto">
          <a:xfrm>
            <a:off x="190500" y="6253163"/>
            <a:ext cx="57594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>
              <a:defRPr/>
            </a:pP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       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| 12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juillet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2012 | </a:t>
            </a:r>
          </a:p>
          <a:p>
            <a:pPr>
              <a:defRPr/>
            </a:pPr>
            <a:r>
              <a:rPr lang="en-US" sz="1000" dirty="0" smtClean="0">
                <a:latin typeface="Verdana" pitchFamily="34" charset="0"/>
                <a:cs typeface="Arial" pitchFamily="34" charset="0"/>
              </a:rPr>
              <a:t>Région</a:t>
            </a: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EST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Secteur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Public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Atos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Consulting &amp; Technology Services</a:t>
            </a:r>
            <a:endParaRPr lang="nl-NL" sz="1000" dirty="0">
              <a:latin typeface="Verdana" pitchFamily="34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194400" y="6210000"/>
            <a:ext cx="637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Verdana" pitchFamily="34" charset="0"/>
              </a:defRPr>
            </a:lvl1pPr>
          </a:lstStyle>
          <a:p>
            <a:fld id="{721D312B-AB21-4B6F-A04A-02EDD7A549A4}" type="slidenum">
              <a:rPr lang="nl-NL" smtClean="0"/>
              <a:pPr/>
              <a:t>‹#›</a:t>
            </a:fld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7" r:id="rId15"/>
    <p:sldLayoutId id="2147483778" r:id="rId16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ddCustomFooter#1"/>
          <p:cNvSpPr txBox="1">
            <a:spLocks noChangeArrowheads="1"/>
          </p:cNvSpPr>
          <p:nvPr/>
        </p:nvSpPr>
        <p:spPr bwMode="auto">
          <a:xfrm>
            <a:off x="190500" y="6253163"/>
            <a:ext cx="5759450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defRPr/>
            </a:pPr>
            <a:r>
              <a:rPr lang="en-US" sz="1000" dirty="0">
                <a:solidFill>
                  <a:srgbClr val="000000"/>
                </a:solidFill>
                <a:latin typeface="Lucida Sans" pitchFamily="34" charset="0"/>
                <a:cs typeface="Arial" pitchFamily="34" charset="0"/>
              </a:rPr>
              <a:t>       | 19-06-2011 | Corporate Communication</a:t>
            </a:r>
          </a:p>
          <a:p>
            <a:pPr>
              <a:defRPr/>
            </a:pPr>
            <a:r>
              <a:rPr lang="en-US" sz="1000" dirty="0">
                <a:solidFill>
                  <a:srgbClr val="000000"/>
                </a:solidFill>
                <a:latin typeface="Lucida Sans" pitchFamily="34" charset="0"/>
                <a:cs typeface="Arial" pitchFamily="34" charset="0"/>
              </a:rPr>
              <a:t>All Regions | All Sectors | All Divisions | All Departments</a:t>
            </a:r>
            <a:endParaRPr lang="nl-NL" sz="1000" dirty="0">
              <a:solidFill>
                <a:srgbClr val="000000"/>
              </a:solidFill>
              <a:latin typeface="Lucida Sans" pitchFamily="34" charset="0"/>
              <a:cs typeface="Arial" pitchFamily="34" charset="0"/>
            </a:endParaRPr>
          </a:p>
        </p:txBody>
      </p:sp>
      <p:sp>
        <p:nvSpPr>
          <p:cNvPr id="13315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nl-NL" smtClean="0"/>
          </a:p>
        </p:txBody>
      </p:sp>
      <p:sp>
        <p:nvSpPr>
          <p:cNvPr id="1331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 smtClean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93675" y="6210300"/>
            <a:ext cx="63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sz="1000">
                <a:latin typeface="Lucida Sans Unicode" pitchFamily="34" charset="0"/>
                <a:cs typeface="+mn-cs"/>
              </a:defRPr>
            </a:lvl1pPr>
          </a:lstStyle>
          <a:p>
            <a:pPr>
              <a:defRPr/>
            </a:pPr>
            <a:fld id="{40401928-6F91-464A-90E2-5D2BF7DCDE89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952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9pPr>
    </p:titleStyle>
    <p:bodyStyle>
      <a:lvl1pPr marL="268288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269875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>
          <a:solidFill>
            <a:schemeClr val="tx1"/>
          </a:solidFill>
          <a:latin typeface="+mn-lt"/>
          <a:cs typeface="+mn-cs"/>
        </a:defRPr>
      </a:lvl2pPr>
      <a:lvl3pPr marL="809625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>
          <a:solidFill>
            <a:schemeClr val="tx1"/>
          </a:solidFill>
          <a:latin typeface="+mn-lt"/>
          <a:cs typeface="+mn-cs"/>
        </a:defRPr>
      </a:lvl3pPr>
      <a:lvl4pPr marL="1081088" indent="-269875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>
          <a:solidFill>
            <a:schemeClr val="tx1"/>
          </a:solidFill>
          <a:latin typeface="+mn-lt"/>
          <a:cs typeface="+mn-cs"/>
        </a:defRPr>
      </a:lvl4pPr>
      <a:lvl5pPr marL="1349375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5pPr>
      <a:lvl6pPr marL="18065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6pPr>
      <a:lvl7pPr marL="22637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7pPr>
      <a:lvl8pPr marL="27209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8pPr>
      <a:lvl9pPr marL="31781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8" cstate="email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ddCustomFooter#1"/>
          <p:cNvSpPr txBox="1">
            <a:spLocks noChangeArrowheads="1"/>
          </p:cNvSpPr>
          <p:nvPr/>
        </p:nvSpPr>
        <p:spPr bwMode="auto">
          <a:xfrm>
            <a:off x="190500" y="6253163"/>
            <a:ext cx="5759450" cy="39687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>
              <a:defRPr/>
            </a:pPr>
            <a:r>
              <a:rPr lang="en-US" sz="1000" dirty="0">
                <a:solidFill>
                  <a:srgbClr val="000000"/>
                </a:solidFill>
                <a:latin typeface="Lucida Sans" pitchFamily="34" charset="0"/>
                <a:cs typeface="Arial" pitchFamily="34" charset="0"/>
              </a:rPr>
              <a:t>       | 19-06-2011 | Corporate Communication</a:t>
            </a:r>
          </a:p>
          <a:p>
            <a:pPr>
              <a:defRPr/>
            </a:pPr>
            <a:r>
              <a:rPr lang="en-US" sz="1000" dirty="0">
                <a:solidFill>
                  <a:srgbClr val="000000"/>
                </a:solidFill>
                <a:latin typeface="Lucida Sans" pitchFamily="34" charset="0"/>
                <a:cs typeface="Arial" pitchFamily="34" charset="0"/>
              </a:rPr>
              <a:t>All Regions | All Sectors | All Divisions | All Departments</a:t>
            </a:r>
            <a:endParaRPr lang="nl-NL" sz="1000" dirty="0">
              <a:solidFill>
                <a:srgbClr val="000000"/>
              </a:solidFill>
              <a:latin typeface="Lucida Sans" pitchFamily="34" charset="0"/>
              <a:cs typeface="Arial" pitchFamily="34" charset="0"/>
            </a:endParaRPr>
          </a:p>
        </p:txBody>
      </p:sp>
      <p:sp>
        <p:nvSpPr>
          <p:cNvPr id="13315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nl-NL" smtClean="0"/>
          </a:p>
        </p:txBody>
      </p:sp>
      <p:sp>
        <p:nvSpPr>
          <p:cNvPr id="1331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 smtClean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193675" y="6210300"/>
            <a:ext cx="6381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sz="1000">
                <a:latin typeface="Lucida Sans Unicode" pitchFamily="34" charset="0"/>
                <a:cs typeface="+mn-cs"/>
              </a:defRPr>
            </a:lvl1pPr>
          </a:lstStyle>
          <a:p>
            <a:pPr>
              <a:defRPr/>
            </a:pPr>
            <a:fld id="{40401928-6F91-464A-90E2-5D2BF7DCDE89}" type="slidenum">
              <a:rPr lang="nl-NL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nl-NL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26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Lucida Sans" pitchFamily="34" charset="0"/>
          <a:cs typeface="Arial" pitchFamily="34" charset="0"/>
        </a:defRPr>
      </a:lvl9pPr>
    </p:titleStyle>
    <p:bodyStyle>
      <a:lvl1pPr marL="268288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539750" indent="-269875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>
          <a:solidFill>
            <a:schemeClr val="tx1"/>
          </a:solidFill>
          <a:latin typeface="+mn-lt"/>
          <a:cs typeface="+mn-cs"/>
        </a:defRPr>
      </a:lvl2pPr>
      <a:lvl3pPr marL="809625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>
          <a:solidFill>
            <a:schemeClr val="tx1"/>
          </a:solidFill>
          <a:latin typeface="+mn-lt"/>
          <a:cs typeface="+mn-cs"/>
        </a:defRPr>
      </a:lvl3pPr>
      <a:lvl4pPr marL="1081088" indent="-269875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>
          <a:solidFill>
            <a:schemeClr val="tx1"/>
          </a:solidFill>
          <a:latin typeface="+mn-lt"/>
          <a:cs typeface="+mn-cs"/>
        </a:defRPr>
      </a:lvl4pPr>
      <a:lvl5pPr marL="1349375" indent="-268288" algn="l" rtl="0" eaLnBrk="0" fontAlgn="base" hangingPunct="0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>
          <a:solidFill>
            <a:schemeClr val="tx1"/>
          </a:solidFill>
          <a:latin typeface="+mn-lt"/>
          <a:cs typeface="+mn-cs"/>
        </a:defRPr>
      </a:lvl5pPr>
      <a:lvl6pPr marL="18065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6pPr>
      <a:lvl7pPr marL="22637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7pPr>
      <a:lvl8pPr marL="27209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8pPr>
      <a:lvl9pPr marL="3178175" indent="-268288" algn="l" rtl="0" fontAlgn="base">
        <a:spcBef>
          <a:spcPct val="20000"/>
        </a:spcBef>
        <a:spcAft>
          <a:spcPct val="0"/>
        </a:spcAft>
        <a:buClr>
          <a:srgbClr val="0065A2"/>
        </a:buClr>
        <a:buFont typeface="Arial" pitchFamily="34" charset="0"/>
        <a:buChar char="»"/>
        <a:defRPr sz="16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lorraine.eu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re 102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du stage</a:t>
            </a:r>
            <a:endParaRPr lang="fr-FR" dirty="0"/>
          </a:p>
        </p:txBody>
      </p:sp>
      <p:sp>
        <p:nvSpPr>
          <p:cNvPr id="1029" name="Sous-titre 102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Reitz Nicolas</a:t>
            </a:r>
            <a:endParaRPr lang="fr-FR" dirty="0"/>
          </a:p>
        </p:txBody>
      </p:sp>
      <p:sp>
        <p:nvSpPr>
          <p:cNvPr id="1033" name="Espace réservé du texte 103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294967295"/>
          </p:nvPr>
        </p:nvSpPr>
        <p:spPr>
          <a:xfrm>
            <a:off x="0" y="6210300"/>
            <a:ext cx="638175" cy="365125"/>
          </a:xfrm>
        </p:spPr>
        <p:txBody>
          <a:bodyPr/>
          <a:lstStyle/>
          <a:p>
            <a:fld id="{721D312B-AB21-4B6F-A04A-02EDD7A549A4}" type="slidenum">
              <a:rPr lang="nl-NL" smtClean="0"/>
              <a:pPr/>
              <a:t>1</a:t>
            </a:fld>
            <a:endParaRPr lang="nl-NL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1468" y="5862845"/>
            <a:ext cx="3742267" cy="76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740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Gestion de </a:t>
            </a:r>
            <a:r>
              <a:rPr lang="fr-FR" dirty="0" smtClean="0"/>
              <a:t>configuration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Signification</a:t>
            </a:r>
          </a:p>
          <a:p>
            <a:pPr lvl="1"/>
            <a:r>
              <a:rPr lang="fr-FR" dirty="0" smtClean="0"/>
              <a:t>C’est comment on va gérer nos documents, livraison, etc.</a:t>
            </a:r>
          </a:p>
          <a:p>
            <a:r>
              <a:rPr lang="fr-FR" dirty="0" smtClean="0"/>
              <a:t>Doit pouvoir répondre à plusieurs questions</a:t>
            </a:r>
          </a:p>
          <a:p>
            <a:pPr lvl="1"/>
            <a:r>
              <a:rPr lang="fr-FR" dirty="0"/>
              <a:t>Qui a modifié cette fonction hier, et pourquoi ? </a:t>
            </a:r>
          </a:p>
          <a:p>
            <a:pPr lvl="1"/>
            <a:r>
              <a:rPr lang="fr-FR" dirty="0"/>
              <a:t>Que comporte la livraison de cette version ?</a:t>
            </a:r>
          </a:p>
          <a:p>
            <a:pPr lvl="1"/>
            <a:r>
              <a:rPr lang="fr-FR" dirty="0"/>
              <a:t>Quel est le jeu de test associé à la version N ?</a:t>
            </a:r>
          </a:p>
          <a:p>
            <a:pPr lvl="1"/>
            <a:r>
              <a:rPr lang="fr-FR" dirty="0"/>
              <a:t>Quelle est la documentation correspondant à cette version ? </a:t>
            </a:r>
          </a:p>
          <a:p>
            <a:pPr lvl="1"/>
            <a:r>
              <a:rPr lang="fr-FR" dirty="0"/>
              <a:t>Est-ce que cette anomalie a été corrigée ? </a:t>
            </a:r>
          </a:p>
          <a:p>
            <a:pPr lvl="1"/>
            <a:r>
              <a:rPr lang="fr-FR" dirty="0"/>
              <a:t>Comment puis-je livrer de nouveau à mon client la version N-2 ? </a:t>
            </a:r>
          </a:p>
          <a:p>
            <a:pPr lvl="1"/>
            <a:r>
              <a:rPr lang="fr-FR" dirty="0"/>
              <a:t>Comment m'y retrouver dans les 10 versions de mes 50 clients ? </a:t>
            </a:r>
          </a:p>
          <a:p>
            <a:pPr lvl="1"/>
            <a:r>
              <a:rPr lang="fr-FR" dirty="0"/>
              <a:t>Comment corriger une anomalie bloquante pour mon client qui a la version N alors que je développe déjà la version N+2 ? </a:t>
            </a:r>
          </a:p>
          <a:p>
            <a:pPr lvl="1"/>
            <a:r>
              <a:rPr lang="fr-FR" dirty="0"/>
              <a:t>Quelle version de logiciels va sur cette configuration matérielle 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10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56434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outils de gestions de configuration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SubVersioN</a:t>
            </a:r>
            <a:endParaRPr lang="fr-FR" dirty="0" smtClean="0"/>
          </a:p>
          <a:p>
            <a:pPr lvl="1"/>
            <a:r>
              <a:rPr lang="fr-FR" dirty="0" smtClean="0"/>
              <a:t>Hébergé chez le client (Région Lorraine)</a:t>
            </a:r>
          </a:p>
          <a:p>
            <a:pPr lvl="1"/>
            <a:r>
              <a:rPr lang="fr-FR" dirty="0" smtClean="0"/>
              <a:t>Accès via VPN</a:t>
            </a:r>
          </a:p>
          <a:p>
            <a:pPr lvl="1"/>
            <a:r>
              <a:rPr lang="fr-FR" dirty="0" smtClean="0"/>
              <a:t>Qu’est ce qu’il contient ?</a:t>
            </a:r>
          </a:p>
          <a:p>
            <a:pPr lvl="2"/>
            <a:r>
              <a:rPr lang="fr-FR" dirty="0" smtClean="0"/>
              <a:t>Branches contient les développements en cours</a:t>
            </a:r>
            <a:endParaRPr lang="fr-FR" dirty="0"/>
          </a:p>
          <a:p>
            <a:pPr lvl="2"/>
            <a:r>
              <a:rPr lang="fr-FR" dirty="0" err="1"/>
              <a:t>Trunk</a:t>
            </a:r>
            <a:r>
              <a:rPr lang="fr-FR" dirty="0"/>
              <a:t> </a:t>
            </a:r>
            <a:r>
              <a:rPr lang="fr-FR" dirty="0" smtClean="0"/>
              <a:t> contient le </a:t>
            </a:r>
            <a:r>
              <a:rPr lang="fr-FR" dirty="0"/>
              <a:t>code source actuellement utilisé en </a:t>
            </a:r>
            <a:r>
              <a:rPr lang="fr-FR" dirty="0" smtClean="0"/>
              <a:t>production</a:t>
            </a:r>
          </a:p>
          <a:p>
            <a:pPr lvl="2"/>
            <a:r>
              <a:rPr lang="fr-FR" dirty="0" smtClean="0"/>
              <a:t>Documentation  (Spécification, Manuel, gestion de configuration spécifique au client)</a:t>
            </a:r>
          </a:p>
          <a:p>
            <a:pPr lvl="2"/>
            <a:r>
              <a:rPr lang="fr-FR" dirty="0" smtClean="0"/>
              <a:t>Livraison soit de la Région soit d’Atos</a:t>
            </a:r>
          </a:p>
          <a:p>
            <a:pPr lvl="2"/>
            <a:r>
              <a:rPr lang="fr-FR" dirty="0" smtClean="0"/>
              <a:t>Tags  contenant les sauvegardes de toutes les versions stables du projet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19805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fr-FR" dirty="0" smtClean="0"/>
              <a:t>Le Portail des </a:t>
            </a:r>
            <a:r>
              <a:rPr lang="fr-FR" dirty="0"/>
              <a:t>Lorrains </a:t>
            </a:r>
            <a:r>
              <a:rPr lang="fr-FR" dirty="0" smtClean="0"/>
              <a:t>- </a:t>
            </a:r>
            <a:r>
              <a:rPr lang="fr-FR" dirty="0" smtClean="0">
                <a:hlinkClick r:id="rId3"/>
              </a:rPr>
              <a:t>www.lorraine.eu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C’est quoi ?</a:t>
            </a:r>
          </a:p>
          <a:p>
            <a:pPr lvl="1"/>
            <a:r>
              <a:rPr lang="fr-FR" dirty="0" smtClean="0"/>
              <a:t>Site institutionnel de la Région Lorraine Client</a:t>
            </a:r>
          </a:p>
          <a:p>
            <a:pPr lvl="1"/>
            <a:r>
              <a:rPr lang="fr-FR" dirty="0" smtClean="0"/>
              <a:t>Région Lorraine</a:t>
            </a:r>
          </a:p>
          <a:p>
            <a:r>
              <a:rPr lang="fr-FR" dirty="0" smtClean="0"/>
              <a:t>Développé sous Jahia 6.5</a:t>
            </a:r>
          </a:p>
          <a:p>
            <a:r>
              <a:rPr lang="fr-FR" dirty="0" err="1" smtClean="0"/>
              <a:t>Jahia</a:t>
            </a:r>
            <a:r>
              <a:rPr lang="fr-FR" dirty="0" smtClean="0"/>
              <a:t> ?</a:t>
            </a:r>
          </a:p>
          <a:p>
            <a:pPr lvl="1"/>
            <a:r>
              <a:rPr lang="fr-FR" dirty="0" smtClean="0"/>
              <a:t>CMS : Système de Gestion de Contenu</a:t>
            </a:r>
          </a:p>
          <a:p>
            <a:pPr lvl="1"/>
            <a:r>
              <a:rPr lang="fr-FR" dirty="0" smtClean="0"/>
              <a:t>Langage : JAVA</a:t>
            </a:r>
          </a:p>
          <a:p>
            <a:pPr lvl="1"/>
            <a:r>
              <a:rPr lang="fr-FR" dirty="0" smtClean="0"/>
              <a:t>Possibilité : excellente</a:t>
            </a:r>
          </a:p>
          <a:p>
            <a:pPr lvl="1"/>
            <a:r>
              <a:rPr lang="fr-FR" dirty="0" smtClean="0"/>
              <a:t>En détail</a:t>
            </a:r>
          </a:p>
          <a:p>
            <a:pPr lvl="2"/>
            <a:r>
              <a:rPr lang="fr-FR" dirty="0" smtClean="0"/>
              <a:t>JCR (Java Content </a:t>
            </a:r>
            <a:r>
              <a:rPr lang="fr-FR" dirty="0" err="1" smtClean="0"/>
              <a:t>Repository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Contrôle de l’accessibilité</a:t>
            </a:r>
            <a:endParaRPr lang="fr-FR" dirty="0"/>
          </a:p>
          <a:p>
            <a:pPr lvl="2"/>
            <a:r>
              <a:rPr lang="fr-FR" dirty="0" smtClean="0"/>
              <a:t>Modulable</a:t>
            </a:r>
          </a:p>
          <a:p>
            <a:pPr lvl="2"/>
            <a:r>
              <a:rPr lang="fr-FR" dirty="0" smtClean="0"/>
              <a:t>Extensible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5080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Jahia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638174"/>
          </a:xfrm>
        </p:spPr>
        <p:txBody>
          <a:bodyPr numCol="2"/>
          <a:lstStyle/>
          <a:p>
            <a:r>
              <a:rPr lang="fr-FR" dirty="0" smtClean="0"/>
              <a:t>Permet le développement de </a:t>
            </a:r>
          </a:p>
          <a:p>
            <a:pPr lvl="1"/>
            <a:r>
              <a:rPr lang="fr-FR" dirty="0" smtClean="0"/>
              <a:t>Module regroupement thématique</a:t>
            </a:r>
          </a:p>
          <a:p>
            <a:pPr marL="269875" lvl="1" indent="0">
              <a:buNone/>
            </a:pPr>
            <a:endParaRPr lang="fr-FR" dirty="0" smtClean="0"/>
          </a:p>
          <a:p>
            <a:pPr lvl="1"/>
            <a:r>
              <a:rPr lang="fr-FR" dirty="0" smtClean="0"/>
              <a:t>Template </a:t>
            </a:r>
            <a:r>
              <a:rPr lang="fr-FR" dirty="0"/>
              <a:t>le patron du </a:t>
            </a:r>
            <a:r>
              <a:rPr lang="fr-FR" dirty="0" smtClean="0"/>
              <a:t>site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13</a:t>
            </a:fld>
            <a:endParaRPr lang="nl-NL" dirty="0"/>
          </a:p>
        </p:txBody>
      </p:sp>
      <p:pic>
        <p:nvPicPr>
          <p:cNvPr id="5" name="Image 4"/>
          <p:cNvPicPr/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431681" y="2761934"/>
            <a:ext cx="2152650" cy="24053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6" name="Connecteur droit avec flèche 5"/>
          <p:cNvCxnSpPr/>
          <p:nvPr/>
        </p:nvCxnSpPr>
        <p:spPr>
          <a:xfrm>
            <a:off x="352425" y="3064511"/>
            <a:ext cx="124777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à coins arrondis 6"/>
          <p:cNvSpPr/>
          <p:nvPr/>
        </p:nvSpPr>
        <p:spPr>
          <a:xfrm>
            <a:off x="1600200" y="2974024"/>
            <a:ext cx="1009650" cy="180975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avec flèche 7"/>
          <p:cNvCxnSpPr/>
          <p:nvPr/>
        </p:nvCxnSpPr>
        <p:spPr>
          <a:xfrm>
            <a:off x="352425" y="4321811"/>
            <a:ext cx="1247775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à coins arrondis 8"/>
          <p:cNvSpPr/>
          <p:nvPr/>
        </p:nvSpPr>
        <p:spPr>
          <a:xfrm>
            <a:off x="1600200" y="4231324"/>
            <a:ext cx="1009650" cy="180975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" name="Image 9"/>
          <p:cNvPicPr/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748337" y="2292986"/>
            <a:ext cx="1876425" cy="35433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1" name="Rectangle à coins arrondis 10"/>
          <p:cNvSpPr/>
          <p:nvPr/>
        </p:nvSpPr>
        <p:spPr>
          <a:xfrm>
            <a:off x="6457950" y="3955099"/>
            <a:ext cx="828675" cy="144016"/>
          </a:xfrm>
          <a:prstGeom prst="roundRect">
            <a:avLst/>
          </a:prstGeom>
          <a:solidFill>
            <a:schemeClr val="accent1">
              <a:alpha val="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5457825" y="4027108"/>
            <a:ext cx="100012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921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14</a:t>
            </a:fld>
            <a:endParaRPr lang="nl-NL" dirty="0"/>
          </a:p>
        </p:txBody>
      </p:sp>
      <p:sp>
        <p:nvSpPr>
          <p:cNvPr id="8" name="ZoneTexte 7"/>
          <p:cNvSpPr txBox="1"/>
          <p:nvPr/>
        </p:nvSpPr>
        <p:spPr>
          <a:xfrm>
            <a:off x="-1168400" y="316653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endParaRPr lang="fr-FR" sz="3200" dirty="0" smtClean="0">
              <a:solidFill>
                <a:srgbClr val="829DC7"/>
              </a:solidFill>
            </a:endParaRPr>
          </a:p>
        </p:txBody>
      </p:sp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Objectif de la V2</a:t>
            </a:r>
          </a:p>
          <a:p>
            <a:pPr lvl="1"/>
            <a:r>
              <a:rPr lang="fr-FR" dirty="0" smtClean="0"/>
              <a:t>Améliorer la communication </a:t>
            </a:r>
          </a:p>
          <a:p>
            <a:pPr lvl="1"/>
            <a:r>
              <a:rPr lang="fr-FR" dirty="0" smtClean="0"/>
              <a:t>Avoir un site plus attractif</a:t>
            </a:r>
          </a:p>
          <a:p>
            <a:pPr lvl="1"/>
            <a:r>
              <a:rPr lang="fr-FR" dirty="0" smtClean="0"/>
              <a:t>Améliorer le référencement et l’accessibilité</a:t>
            </a:r>
          </a:p>
          <a:p>
            <a:r>
              <a:rPr lang="fr-FR" dirty="0" smtClean="0"/>
              <a:t>Impact des modifications</a:t>
            </a:r>
          </a:p>
          <a:p>
            <a:pPr lvl="1"/>
            <a:r>
              <a:rPr lang="fr-FR" dirty="0" smtClean="0"/>
              <a:t>Charte graphique</a:t>
            </a:r>
          </a:p>
          <a:p>
            <a:pPr lvl="1"/>
            <a:r>
              <a:rPr lang="fr-FR" dirty="0" smtClean="0"/>
              <a:t>Nouvelles fonctionnalités</a:t>
            </a:r>
            <a:endParaRPr lang="fr-FR" dirty="0"/>
          </a:p>
        </p:txBody>
      </p:sp>
      <p:pic>
        <p:nvPicPr>
          <p:cNvPr id="5" name="Espace réservé pour une image  4" descr="Accueil.pdf"/>
          <p:cNvPicPr>
            <a:picLocks noGrp="1" noChangeAspect="1"/>
          </p:cNvPicPr>
          <p:nvPr>
            <p:ph type="pic" sz="quarter" idx="17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088" b="-20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466130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pour une image  5" descr="Accueil - Lorraine.eu.pdf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2088" b="-2088"/>
          <a:stretch>
            <a:fillRect/>
          </a:stretch>
        </p:blipFill>
        <p:spPr/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18832"/>
            <a:ext cx="9144000" cy="1021065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 à quoi j’ai participé</a:t>
            </a:r>
          </a:p>
          <a:p>
            <a:pPr lvl="1"/>
            <a:r>
              <a:rPr lang="fr-FR" dirty="0" smtClean="0"/>
              <a:t>Entête</a:t>
            </a:r>
          </a:p>
          <a:p>
            <a:pPr lvl="1"/>
            <a:r>
              <a:rPr lang="fr-FR" dirty="0" smtClean="0"/>
              <a:t>Barre permanente</a:t>
            </a:r>
          </a:p>
          <a:p>
            <a:pPr lvl="1"/>
            <a:r>
              <a:rPr lang="fr-FR" dirty="0" smtClean="0"/>
              <a:t>…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15</a:t>
            </a:fld>
            <a:endParaRPr lang="nl-NL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75785"/>
            <a:ext cx="9144000" cy="4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6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Cette peut être caractérisé par de nombreux allers retours avec le client</a:t>
            </a:r>
          </a:p>
          <a:p>
            <a:r>
              <a:rPr lang="fr-FR" dirty="0" smtClean="0"/>
              <a:t>Les points qui ont été soulevés</a:t>
            </a:r>
          </a:p>
          <a:p>
            <a:pPr lvl="1"/>
            <a:r>
              <a:rPr lang="fr-FR" dirty="0" smtClean="0"/>
              <a:t>Comportement du slider</a:t>
            </a:r>
          </a:p>
          <a:p>
            <a:pPr lvl="1"/>
            <a:r>
              <a:rPr lang="fr-FR" dirty="0" smtClean="0"/>
              <a:t>Résultat retourné par la recherche du module cartographie</a:t>
            </a:r>
          </a:p>
          <a:p>
            <a:r>
              <a:rPr lang="fr-FR" dirty="0" smtClean="0"/>
              <a:t>Développement test (menu déroulant, dock)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16</a:t>
            </a:fld>
            <a:endParaRPr lang="nl-NL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35716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Mise en application du diagnostic</a:t>
            </a:r>
          </a:p>
          <a:p>
            <a:r>
              <a:rPr lang="fr-FR" dirty="0" smtClean="0"/>
              <a:t>Concrétisation du développement</a:t>
            </a:r>
          </a:p>
          <a:p>
            <a:r>
              <a:rPr lang="fr-FR" dirty="0" smtClean="0"/>
              <a:t>Optimisation, </a:t>
            </a:r>
            <a:r>
              <a:rPr lang="fr-FR" dirty="0" err="1" smtClean="0"/>
              <a:t>refactoring</a:t>
            </a:r>
            <a:r>
              <a:rPr lang="fr-FR" dirty="0" smtClean="0"/>
              <a:t> du code</a:t>
            </a:r>
          </a:p>
          <a:p>
            <a:pPr lvl="1"/>
            <a:r>
              <a:rPr lang="fr-FR" dirty="0" smtClean="0"/>
              <a:t>Développement du plug-in </a:t>
            </a:r>
            <a:r>
              <a:rPr lang="fr-FR" dirty="0" err="1" smtClean="0"/>
              <a:t>JQueryMenu</a:t>
            </a:r>
            <a:r>
              <a:rPr lang="fr-FR" dirty="0" smtClean="0"/>
              <a:t>, </a:t>
            </a:r>
            <a:r>
              <a:rPr lang="fr-FR" dirty="0" err="1" smtClean="0"/>
              <a:t>jquery.dock</a:t>
            </a:r>
            <a:endParaRPr lang="fr-FR" dirty="0" smtClean="0"/>
          </a:p>
          <a:p>
            <a:r>
              <a:rPr lang="fr-FR" dirty="0" smtClean="0"/>
              <a:t>Passage des tests unitaires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17</a:t>
            </a:fld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projets</a:t>
            </a:r>
          </a:p>
        </p:txBody>
      </p:sp>
    </p:spTree>
    <p:extLst>
      <p:ext uri="{BB962C8B-B14F-4D97-AF65-F5344CB8AC3E}">
        <p14:creationId xmlns:p14="http://schemas.microsoft.com/office/powerpoint/2010/main" val="20595090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Permet de mettre à la vue de tous le résultat du développement</a:t>
            </a:r>
          </a:p>
          <a:p>
            <a:r>
              <a:rPr lang="fr-FR" dirty="0" smtClean="0"/>
              <a:t>Permet de</a:t>
            </a:r>
          </a:p>
          <a:p>
            <a:pPr lvl="1"/>
            <a:r>
              <a:rPr lang="fr-FR" dirty="0" smtClean="0"/>
              <a:t>Vérifier le bordereau de livraison </a:t>
            </a:r>
          </a:p>
          <a:p>
            <a:pPr lvl="1"/>
            <a:r>
              <a:rPr lang="fr-FR" dirty="0" smtClean="0"/>
              <a:t>Déployer </a:t>
            </a:r>
            <a:r>
              <a:rPr lang="fr-FR" dirty="0"/>
              <a:t>l</a:t>
            </a:r>
            <a:r>
              <a:rPr lang="fr-FR" dirty="0" smtClean="0"/>
              <a:t>es modules</a:t>
            </a:r>
          </a:p>
          <a:p>
            <a:pPr lvl="1"/>
            <a:r>
              <a:rPr lang="fr-FR" dirty="0" smtClean="0"/>
              <a:t>Passer les fiches de tests</a:t>
            </a:r>
          </a:p>
          <a:p>
            <a:pPr lvl="1"/>
            <a:r>
              <a:rPr lang="fr-FR" dirty="0" smtClean="0"/>
              <a:t>Vérifier les exigences par rapport au SFD, SFG, CPTT,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Repasser en « Réalisation » si le résultat ne convient</a:t>
            </a:r>
          </a:p>
          <a:p>
            <a:pPr lvl="1"/>
            <a:r>
              <a:rPr lang="fr-FR" dirty="0" smtClean="0"/>
              <a:t>Livrer le travail</a:t>
            </a:r>
          </a:p>
          <a:p>
            <a:pPr lvl="1"/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18</a:t>
            </a:fld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projets</a:t>
            </a:r>
          </a:p>
        </p:txBody>
      </p:sp>
    </p:spTree>
    <p:extLst>
      <p:ext uri="{BB962C8B-B14F-4D97-AF65-F5344CB8AC3E}">
        <p14:creationId xmlns:p14="http://schemas.microsoft.com/office/powerpoint/2010/main" val="2076375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Livraison sous SVN des documents associés à la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SFD, SFG</a:t>
            </a:r>
          </a:p>
          <a:p>
            <a:pPr lvl="1"/>
            <a:r>
              <a:rPr lang="fr-FR" dirty="0" smtClean="0"/>
              <a:t>Manuel </a:t>
            </a:r>
            <a:r>
              <a:rPr lang="fr-FR" dirty="0"/>
              <a:t>utilisateur</a:t>
            </a:r>
          </a:p>
          <a:p>
            <a:pPr lvl="1"/>
            <a:r>
              <a:rPr lang="fr-FR" dirty="0"/>
              <a:t>Manuel </a:t>
            </a:r>
            <a:r>
              <a:rPr lang="fr-FR" dirty="0" smtClean="0"/>
              <a:t>d’installation</a:t>
            </a:r>
          </a:p>
          <a:p>
            <a:pPr lvl="1"/>
            <a:r>
              <a:rPr lang="fr-FR" dirty="0" smtClean="0"/>
              <a:t>Suivi des livraisons</a:t>
            </a:r>
          </a:p>
          <a:p>
            <a:pPr lvl="1"/>
            <a:r>
              <a:rPr lang="fr-FR" dirty="0" smtClean="0"/>
              <a:t>Fichier à déployer</a:t>
            </a:r>
          </a:p>
          <a:p>
            <a:pPr lvl="1"/>
            <a:r>
              <a:rPr lang="fr-FR" dirty="0" smtClean="0"/>
              <a:t>Fiche de tests d’intégration</a:t>
            </a:r>
          </a:p>
          <a:p>
            <a:endParaRPr lang="fr-FR" dirty="0" smtClean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19</a:t>
            </a:fld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projets</a:t>
            </a:r>
          </a:p>
        </p:txBody>
      </p:sp>
    </p:spTree>
    <p:extLst>
      <p:ext uri="{BB962C8B-B14F-4D97-AF65-F5344CB8AC3E}">
        <p14:creationId xmlns:p14="http://schemas.microsoft.com/office/powerpoint/2010/main" val="1088404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Introduction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Contexte</a:t>
            </a:r>
          </a:p>
          <a:p>
            <a:pPr lvl="1"/>
            <a:r>
              <a:rPr lang="fr-FR" dirty="0" smtClean="0"/>
              <a:t>Stage de fin d’étude de master d’une durée de 6 mois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2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27225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VA</a:t>
            </a:r>
          </a:p>
          <a:p>
            <a:pPr lvl="1"/>
            <a:r>
              <a:rPr lang="fr-FR" dirty="0" smtClean="0"/>
              <a:t>Période de tests</a:t>
            </a:r>
          </a:p>
          <a:p>
            <a:pPr lvl="1"/>
            <a:r>
              <a:rPr lang="fr-FR" dirty="0" smtClean="0"/>
              <a:t>Possibilité d’un retour si un élément ne convient pas -&gt; suivi des faits techniques</a:t>
            </a:r>
          </a:p>
          <a:p>
            <a:r>
              <a:rPr lang="fr-FR" dirty="0" smtClean="0"/>
              <a:t>VSR – VABF</a:t>
            </a:r>
          </a:p>
          <a:p>
            <a:pPr lvl="1"/>
            <a:r>
              <a:rPr lang="fr-FR" dirty="0" smtClean="0"/>
              <a:t>Période de « test » en production</a:t>
            </a:r>
            <a:endParaRPr lang="fr-FR"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20</a:t>
            </a:fld>
            <a:endParaRPr lang="nl-NL" dirty="0"/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</a:t>
            </a:r>
            <a:r>
              <a:rPr lang="fr-FR" dirty="0" smtClean="0"/>
              <a:t>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131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21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594049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Sommaire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d’Atos</a:t>
            </a:r>
          </a:p>
          <a:p>
            <a:r>
              <a:rPr lang="fr-FR" dirty="0" smtClean="0"/>
              <a:t>Sujet</a:t>
            </a:r>
          </a:p>
          <a:p>
            <a:r>
              <a:rPr lang="fr-FR" dirty="0" smtClean="0"/>
              <a:t>Le stage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106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Présentation d’Atos - Historique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4</a:t>
            </a:fld>
            <a:endParaRPr lang="nl-NL" dirty="0"/>
          </a:p>
        </p:txBody>
      </p:sp>
      <p:pic>
        <p:nvPicPr>
          <p:cNvPr id="12" name="Espace réservé du contenu 11" descr="C:\Users\nrz\Desktop\histoire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06986" y="1850771"/>
            <a:ext cx="5487166" cy="36390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62545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d’Atos </a:t>
            </a:r>
            <a:r>
              <a:rPr lang="fr-FR" dirty="0" smtClean="0"/>
              <a:t>– Dans le monde &amp; Actu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5</a:t>
            </a:fld>
            <a:endParaRPr lang="nl-NL" dirty="0"/>
          </a:p>
        </p:txBody>
      </p:sp>
      <p:pic>
        <p:nvPicPr>
          <p:cNvPr id="5" name="Picture 2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43000" y="1661853"/>
            <a:ext cx="6815138" cy="43078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95277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d’Atos – </a:t>
            </a:r>
            <a:r>
              <a:rPr lang="fr-FR" dirty="0" smtClean="0"/>
              <a:t>Zoom sur l’Est de la France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6</a:t>
            </a:fld>
            <a:endParaRPr lang="nl-NL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797" r="-579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5068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d’Atos – </a:t>
            </a:r>
            <a:r>
              <a:rPr lang="fr-FR" dirty="0" smtClean="0"/>
              <a:t>Organigramme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7</a:t>
            </a:fld>
            <a:endParaRPr lang="nl-NL" dirty="0"/>
          </a:p>
        </p:txBody>
      </p:sp>
      <p:pic>
        <p:nvPicPr>
          <p:cNvPr id="5" name="Espace réservé du contenu 4" descr="C:\Users\Nicolas\Desktop\Image1.png"/>
          <p:cNvPicPr>
            <a:picLocks noGrp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7963" y="1649659"/>
            <a:ext cx="8685212" cy="404128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4000890061"/>
              </p:ext>
            </p:extLst>
          </p:nvPr>
        </p:nvGraphicFramePr>
        <p:xfrm>
          <a:off x="2090102" y="2395537"/>
          <a:ext cx="4323715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56021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6" grpId="1">
        <p:bldAsOne/>
      </p:bldGraphic>
      <p:bldGraphic spid="6" grpId="2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Mini Sommaire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Cycle de vie d’une demande</a:t>
            </a:r>
          </a:p>
          <a:p>
            <a:r>
              <a:rPr lang="fr-FR" dirty="0" smtClean="0"/>
              <a:t>Gestion de configuration</a:t>
            </a:r>
          </a:p>
          <a:p>
            <a:r>
              <a:rPr lang="fr-FR" dirty="0" smtClean="0"/>
              <a:t>Travail principal : développement de la version 2 du PDL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8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10472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Cycle de vie d’une demande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1D312B-AB21-4B6F-A04A-02EDD7A549A4}" type="slidenum">
              <a:rPr lang="nl-NL" smtClean="0"/>
              <a:pPr/>
              <a:t>9</a:t>
            </a:fld>
            <a:endParaRPr lang="nl-NL" dirty="0"/>
          </a:p>
        </p:txBody>
      </p:sp>
      <p:sp>
        <p:nvSpPr>
          <p:cNvPr id="6" name="Rectangle 2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grpSp>
        <p:nvGrpSpPr>
          <p:cNvPr id="31" name="Zone de dessin 310"/>
          <p:cNvGrpSpPr/>
          <p:nvPr/>
        </p:nvGrpSpPr>
        <p:grpSpPr>
          <a:xfrm>
            <a:off x="480306" y="1552913"/>
            <a:ext cx="7886454" cy="4479914"/>
            <a:chOff x="0" y="0"/>
            <a:chExt cx="4996815" cy="2838450"/>
          </a:xfrm>
        </p:grpSpPr>
        <p:sp>
          <p:nvSpPr>
            <p:cNvPr id="32" name="Rectangle 31"/>
            <p:cNvSpPr/>
            <p:nvPr/>
          </p:nvSpPr>
          <p:spPr>
            <a:xfrm>
              <a:off x="0" y="0"/>
              <a:ext cx="4996815" cy="2838450"/>
            </a:xfrm>
            <a:prstGeom prst="rect">
              <a:avLst/>
            </a:prstGeom>
          </p:spPr>
        </p:sp>
        <p:grpSp>
          <p:nvGrpSpPr>
            <p:cNvPr id="33" name="Groupe 32"/>
            <p:cNvGrpSpPr/>
            <p:nvPr/>
          </p:nvGrpSpPr>
          <p:grpSpPr>
            <a:xfrm>
              <a:off x="148855" y="106331"/>
              <a:ext cx="4748277" cy="754912"/>
              <a:chOff x="148855" y="159488"/>
              <a:chExt cx="4748277" cy="754912"/>
            </a:xfrm>
          </p:grpSpPr>
          <p:sp>
            <p:nvSpPr>
              <p:cNvPr id="49" name="Rectangle à coins arrondis 48"/>
              <p:cNvSpPr/>
              <p:nvPr/>
            </p:nvSpPr>
            <p:spPr>
              <a:xfrm>
                <a:off x="148855" y="159488"/>
                <a:ext cx="4748277" cy="754912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ea typeface="MS Mincho"/>
                    <a:cs typeface="Times New Roman"/>
                  </a:rPr>
                  <a:t>Client</a:t>
                </a:r>
                <a:endParaRPr lang="fr-FR" sz="1100">
                  <a:effectLst/>
                  <a:ea typeface="MS Mincho"/>
                  <a:cs typeface="Times New Roman"/>
                </a:endParaRPr>
              </a:p>
            </p:txBody>
          </p:sp>
          <p:grpSp>
            <p:nvGrpSpPr>
              <p:cNvPr id="50" name="Groupe 49"/>
              <p:cNvGrpSpPr/>
              <p:nvPr/>
            </p:nvGrpSpPr>
            <p:grpSpPr>
              <a:xfrm>
                <a:off x="920999" y="457199"/>
                <a:ext cx="1715386" cy="322520"/>
                <a:chOff x="920999" y="457199"/>
                <a:chExt cx="1715386" cy="322520"/>
              </a:xfrm>
            </p:grpSpPr>
            <p:sp>
              <p:nvSpPr>
                <p:cNvPr id="51" name="Rectangle à coins arrondis 50"/>
                <p:cNvSpPr/>
                <p:nvPr/>
              </p:nvSpPr>
              <p:spPr>
                <a:xfrm>
                  <a:off x="920999" y="45719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dirty="0">
                      <a:effectLst/>
                      <a:ea typeface="MS Mincho"/>
                      <a:cs typeface="Times New Roman"/>
                    </a:rPr>
                    <a:t>Nouveau</a:t>
                  </a:r>
                </a:p>
              </p:txBody>
            </p:sp>
            <p:sp>
              <p:nvSpPr>
                <p:cNvPr id="52" name="Rectangle à coins arrondis 51"/>
                <p:cNvSpPr/>
                <p:nvPr/>
              </p:nvSpPr>
              <p:spPr>
                <a:xfrm>
                  <a:off x="1817678" y="46074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Affecté</a:t>
                  </a:r>
                </a:p>
              </p:txBody>
            </p:sp>
          </p:grpSp>
        </p:grpSp>
        <p:grpSp>
          <p:nvGrpSpPr>
            <p:cNvPr id="34" name="Groupe 33"/>
            <p:cNvGrpSpPr/>
            <p:nvPr/>
          </p:nvGrpSpPr>
          <p:grpSpPr>
            <a:xfrm>
              <a:off x="123203" y="2062723"/>
              <a:ext cx="4773930" cy="713044"/>
              <a:chOff x="123203" y="2115880"/>
              <a:chExt cx="4773930" cy="713044"/>
            </a:xfrm>
          </p:grpSpPr>
          <p:grpSp>
            <p:nvGrpSpPr>
              <p:cNvPr id="44" name="Groupe 43"/>
              <p:cNvGrpSpPr/>
              <p:nvPr/>
            </p:nvGrpSpPr>
            <p:grpSpPr>
              <a:xfrm>
                <a:off x="925033" y="2353339"/>
                <a:ext cx="2622698" cy="333151"/>
                <a:chOff x="925033" y="2353339"/>
                <a:chExt cx="2622698" cy="333151"/>
              </a:xfrm>
            </p:grpSpPr>
            <p:sp>
              <p:nvSpPr>
                <p:cNvPr id="46" name="Rectangle à coins arrondis 45"/>
                <p:cNvSpPr/>
                <p:nvPr/>
              </p:nvSpPr>
              <p:spPr>
                <a:xfrm>
                  <a:off x="925033" y="235333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VA</a:t>
                  </a:r>
                </a:p>
              </p:txBody>
            </p:sp>
            <p:sp>
              <p:nvSpPr>
                <p:cNvPr id="47" name="Rectangle à coins arrondis 46"/>
                <p:cNvSpPr/>
                <p:nvPr/>
              </p:nvSpPr>
              <p:spPr>
                <a:xfrm>
                  <a:off x="1821712" y="235688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VSR</a:t>
                  </a:r>
                </a:p>
              </p:txBody>
            </p:sp>
            <p:sp>
              <p:nvSpPr>
                <p:cNvPr id="48" name="Rectangle à coins arrondis 47"/>
                <p:cNvSpPr/>
                <p:nvPr/>
              </p:nvSpPr>
              <p:spPr>
                <a:xfrm>
                  <a:off x="2729024" y="2367514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Fermé</a:t>
                  </a:r>
                </a:p>
              </p:txBody>
            </p:sp>
          </p:grpSp>
          <p:sp>
            <p:nvSpPr>
              <p:cNvPr id="45" name="Rectangle à coins arrondis 44"/>
              <p:cNvSpPr/>
              <p:nvPr/>
            </p:nvSpPr>
            <p:spPr>
              <a:xfrm>
                <a:off x="123203" y="2115880"/>
                <a:ext cx="4773930" cy="713044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latin typeface="Times"/>
                    <a:ea typeface="MS Mincho"/>
                    <a:cs typeface="Times New Roman"/>
                  </a:rPr>
                  <a:t>Client</a:t>
                </a:r>
                <a:endParaRPr lang="fr-FR" sz="1000">
                  <a:effectLst/>
                  <a:latin typeface="Times"/>
                  <a:ea typeface="MS Mincho"/>
                  <a:cs typeface="Times New Roman"/>
                </a:endParaRPr>
              </a:p>
            </p:txBody>
          </p:sp>
        </p:grpSp>
        <p:grpSp>
          <p:nvGrpSpPr>
            <p:cNvPr id="35" name="Groupe 34"/>
            <p:cNvGrpSpPr/>
            <p:nvPr/>
          </p:nvGrpSpPr>
          <p:grpSpPr>
            <a:xfrm>
              <a:off x="148855" y="861108"/>
              <a:ext cx="4774019" cy="938810"/>
              <a:chOff x="148855" y="861108"/>
              <a:chExt cx="4774019" cy="938810"/>
            </a:xfrm>
          </p:grpSpPr>
          <p:grpSp>
            <p:nvGrpSpPr>
              <p:cNvPr id="36" name="Groupe 35"/>
              <p:cNvGrpSpPr/>
              <p:nvPr/>
            </p:nvGrpSpPr>
            <p:grpSpPr>
              <a:xfrm>
                <a:off x="148855" y="1148321"/>
                <a:ext cx="4774019" cy="651597"/>
                <a:chOff x="148855" y="1222744"/>
                <a:chExt cx="4774019" cy="651597"/>
              </a:xfrm>
            </p:grpSpPr>
            <p:sp>
              <p:nvSpPr>
                <p:cNvPr id="38" name="Rectangle à coins arrondis 37"/>
                <p:cNvSpPr/>
                <p:nvPr/>
              </p:nvSpPr>
              <p:spPr>
                <a:xfrm>
                  <a:off x="148855" y="1222744"/>
                  <a:ext cx="4774019" cy="651597"/>
                </a:xfrm>
                <a:prstGeom prst="roundRect">
                  <a:avLst/>
                </a:prstGeom>
                <a:noFill/>
                <a:ln>
                  <a:solidFill>
                    <a:schemeClr val="accent6">
                      <a:shade val="95000"/>
                      <a:satMod val="105000"/>
                    </a:schemeClr>
                  </a:solidFill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b="1">
                      <a:ln w="5271" cap="flat" cmpd="sng" algn="ctr">
                        <a:solidFill>
                          <a:srgbClr val="4579B8"/>
                        </a:solidFill>
                        <a:prstDash val="solid"/>
                        <a:round/>
                      </a:ln>
                      <a:gradFill>
                        <a:gsLst>
                          <a:gs pos="0">
                            <a:srgbClr val="BED3F9"/>
                          </a:gs>
                          <a:gs pos="9000">
                            <a:srgbClr val="9EC1FF"/>
                          </a:gs>
                          <a:gs pos="50000">
                            <a:srgbClr val="003692"/>
                          </a:gs>
                          <a:gs pos="79000">
                            <a:srgbClr val="9EC1FF"/>
                          </a:gs>
                          <a:gs pos="100000">
                            <a:srgbClr val="BED3F9"/>
                          </a:gs>
                        </a:gsLst>
                        <a:lin ang="5400000" scaled="0"/>
                      </a:gradFill>
                      <a:effectLst/>
                      <a:latin typeface="Times"/>
                      <a:ea typeface="MS Mincho"/>
                      <a:cs typeface="Times New Roman"/>
                    </a:rPr>
                    <a:t>Atos</a:t>
                  </a:r>
                  <a:endParaRPr lang="fr-FR" sz="1000">
                    <a:effectLst/>
                    <a:latin typeface="Times"/>
                    <a:ea typeface="MS Mincho"/>
                    <a:cs typeface="Times New Roman"/>
                  </a:endParaRPr>
                </a:p>
              </p:txBody>
            </p:sp>
            <p:grpSp>
              <p:nvGrpSpPr>
                <p:cNvPr id="39" name="Groupe 38"/>
                <p:cNvGrpSpPr/>
                <p:nvPr/>
              </p:nvGrpSpPr>
              <p:grpSpPr>
                <a:xfrm>
                  <a:off x="925033" y="1438938"/>
                  <a:ext cx="3860984" cy="322520"/>
                  <a:chOff x="925033" y="1438938"/>
                  <a:chExt cx="3860984" cy="322520"/>
                </a:xfrm>
              </p:grpSpPr>
              <p:sp>
                <p:nvSpPr>
                  <p:cNvPr id="40" name="Rectangle à coins arrondis 39"/>
                  <p:cNvSpPr/>
                  <p:nvPr/>
                </p:nvSpPr>
                <p:spPr>
                  <a:xfrm>
                    <a:off x="925033" y="1438938"/>
                    <a:ext cx="8997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 dirty="0">
                        <a:effectLst/>
                        <a:ea typeface="MS Mincho"/>
                        <a:cs typeface="Times New Roman"/>
                      </a:rPr>
                      <a:t>Diagnostic</a:t>
                    </a:r>
                  </a:p>
                </p:txBody>
              </p:sp>
              <p:sp>
                <p:nvSpPr>
                  <p:cNvPr id="41" name="Rectangle à coins arrondis 40"/>
                  <p:cNvSpPr/>
                  <p:nvPr/>
                </p:nvSpPr>
                <p:spPr>
                  <a:xfrm>
                    <a:off x="1902742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Réalisation</a:t>
                    </a:r>
                  </a:p>
                </p:txBody>
              </p:sp>
              <p:sp>
                <p:nvSpPr>
                  <p:cNvPr id="42" name="Rectangle à coins arrondis 41"/>
                  <p:cNvSpPr/>
                  <p:nvPr/>
                </p:nvSpPr>
                <p:spPr>
                  <a:xfrm>
                    <a:off x="2897569" y="1442482"/>
                    <a:ext cx="9366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Intégration</a:t>
                    </a:r>
                  </a:p>
                </p:txBody>
              </p:sp>
              <p:sp>
                <p:nvSpPr>
                  <p:cNvPr id="43" name="Rectangle à coins arrondis 42"/>
                  <p:cNvSpPr/>
                  <p:nvPr/>
                </p:nvSpPr>
                <p:spPr>
                  <a:xfrm>
                    <a:off x="3892396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Résolu</a:t>
                    </a:r>
                  </a:p>
                </p:txBody>
              </p:sp>
            </p:grpSp>
          </p:grpSp>
          <p:sp>
            <p:nvSpPr>
              <p:cNvPr id="37" name="Flèche courbée vers le bas 36"/>
              <p:cNvSpPr/>
              <p:nvPr/>
            </p:nvSpPr>
            <p:spPr>
              <a:xfrm>
                <a:off x="1009995" y="861108"/>
                <a:ext cx="729443" cy="481932"/>
              </a:xfrm>
              <a:prstGeom prst="curvedDown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32437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tos_Corporate_PresentationJuly2011.ppt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Atos Title &amp; Text blue line top">
  <a:themeElements>
    <a:clrScheme name="Atos Title &amp; Text blue line top 1">
      <a:dk1>
        <a:srgbClr val="000000"/>
      </a:dk1>
      <a:lt1>
        <a:srgbClr val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FFFFFF"/>
      </a:accent3>
      <a:accent4>
        <a:srgbClr val="000000"/>
      </a:accent4>
      <a:accent5>
        <a:srgbClr val="AAB8CD"/>
      </a:accent5>
      <a:accent6>
        <a:srgbClr val="758EB4"/>
      </a:accent6>
      <a:hlink>
        <a:srgbClr val="0066A1"/>
      </a:hlink>
      <a:folHlink>
        <a:srgbClr val="829DC7"/>
      </a:folHlink>
    </a:clrScheme>
    <a:fontScheme name="Atos Title &amp; Text blue line top">
      <a:majorFont>
        <a:latin typeface="Lucida Sans"/>
        <a:ea typeface=""/>
        <a:cs typeface="Arial"/>
      </a:majorFont>
      <a:minorFont>
        <a:latin typeface="Lucida San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tos Title &amp; Text blue line top 1">
        <a:dk1>
          <a:srgbClr val="000000"/>
        </a:dk1>
        <a:lt1>
          <a:srgbClr val="FFFFFF"/>
        </a:lt1>
        <a:dk2>
          <a:srgbClr val="0066A1"/>
        </a:dk2>
        <a:lt2>
          <a:srgbClr val="829DC7"/>
        </a:lt2>
        <a:accent1>
          <a:srgbClr val="0066A1"/>
        </a:accent1>
        <a:accent2>
          <a:srgbClr val="829DC7"/>
        </a:accent2>
        <a:accent3>
          <a:srgbClr val="FFFFFF"/>
        </a:accent3>
        <a:accent4>
          <a:srgbClr val="000000"/>
        </a:accent4>
        <a:accent5>
          <a:srgbClr val="AAB8CD"/>
        </a:accent5>
        <a:accent6>
          <a:srgbClr val="758EB4"/>
        </a:accent6>
        <a:hlink>
          <a:srgbClr val="0066A1"/>
        </a:hlink>
        <a:folHlink>
          <a:srgbClr val="829DC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Atos Title &amp; Text blue line top">
  <a:themeElements>
    <a:clrScheme name="Atos Title &amp; Text blue line top 1">
      <a:dk1>
        <a:srgbClr val="000000"/>
      </a:dk1>
      <a:lt1>
        <a:srgbClr val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FFFFFF"/>
      </a:accent3>
      <a:accent4>
        <a:srgbClr val="000000"/>
      </a:accent4>
      <a:accent5>
        <a:srgbClr val="AAB8CD"/>
      </a:accent5>
      <a:accent6>
        <a:srgbClr val="758EB4"/>
      </a:accent6>
      <a:hlink>
        <a:srgbClr val="0066A1"/>
      </a:hlink>
      <a:folHlink>
        <a:srgbClr val="829DC7"/>
      </a:folHlink>
    </a:clrScheme>
    <a:fontScheme name="Atos Title &amp; Text blue line top">
      <a:majorFont>
        <a:latin typeface="Lucida Sans"/>
        <a:ea typeface=""/>
        <a:cs typeface="Arial"/>
      </a:majorFont>
      <a:minorFont>
        <a:latin typeface="Lucida Sans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Atos Title &amp; Text blue line top 1">
        <a:dk1>
          <a:srgbClr val="000000"/>
        </a:dk1>
        <a:lt1>
          <a:srgbClr val="FFFFFF"/>
        </a:lt1>
        <a:dk2>
          <a:srgbClr val="0066A1"/>
        </a:dk2>
        <a:lt2>
          <a:srgbClr val="829DC7"/>
        </a:lt2>
        <a:accent1>
          <a:srgbClr val="0066A1"/>
        </a:accent1>
        <a:accent2>
          <a:srgbClr val="829DC7"/>
        </a:accent2>
        <a:accent3>
          <a:srgbClr val="FFFFFF"/>
        </a:accent3>
        <a:accent4>
          <a:srgbClr val="000000"/>
        </a:accent4>
        <a:accent5>
          <a:srgbClr val="AAB8CD"/>
        </a:accent5>
        <a:accent6>
          <a:srgbClr val="758EB4"/>
        </a:accent6>
        <a:hlink>
          <a:srgbClr val="0066A1"/>
        </a:hlink>
        <a:folHlink>
          <a:srgbClr val="829DC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 Unicode"/>
        <a:ea typeface=""/>
        <a:cs typeface=""/>
      </a:majorFont>
      <a:minorFont>
        <a:latin typeface="Lucida Sans Uni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 Unicode"/>
        <a:ea typeface=""/>
        <a:cs typeface=""/>
      </a:majorFont>
      <a:minorFont>
        <a:latin typeface="Lucida Sans Unicod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Atos_Corporate_PresentationJuly2011.ppt</Template>
  <TotalTime>11441</TotalTime>
  <Words>694</Words>
  <Application>Microsoft Macintosh PowerPoint</Application>
  <PresentationFormat>Présentation à l'écran (4:3)</PresentationFormat>
  <Paragraphs>186</Paragraphs>
  <Slides>21</Slides>
  <Notes>11</Notes>
  <HiddenSlides>0</HiddenSlides>
  <MMClips>0</MMClips>
  <ScaleCrop>false</ScaleCrop>
  <HeadingPairs>
    <vt:vector size="4" baseType="variant">
      <vt:variant>
        <vt:lpstr>Thème</vt:lpstr>
      </vt:variant>
      <vt:variant>
        <vt:i4>3</vt:i4>
      </vt:variant>
      <vt:variant>
        <vt:lpstr>Titres des diapositives</vt:lpstr>
      </vt:variant>
      <vt:variant>
        <vt:i4>21</vt:i4>
      </vt:variant>
    </vt:vector>
  </HeadingPairs>
  <TitlesOfParts>
    <vt:vector size="24" baseType="lpstr">
      <vt:lpstr>Atos_Corporate_PresentationJuly2011.ppt</vt:lpstr>
      <vt:lpstr>Atos Title &amp; Text blue line top</vt:lpstr>
      <vt:lpstr>1_Atos Title &amp; Text blue line top</vt:lpstr>
      <vt:lpstr>Présentation du stage</vt:lpstr>
      <vt:lpstr>Introduction</vt:lpstr>
      <vt:lpstr>Sommaire</vt:lpstr>
      <vt:lpstr>Présentation d’Atos - Historique</vt:lpstr>
      <vt:lpstr>Présentation d’Atos – Dans le monde &amp; Actu</vt:lpstr>
      <vt:lpstr>Présentation d’Atos – Zoom sur l’Est de la France</vt:lpstr>
      <vt:lpstr>Présentation d’Atos – Organigramme</vt:lpstr>
      <vt:lpstr>Mini Sommaire</vt:lpstr>
      <vt:lpstr>Cycle de vie d’une demande</vt:lpstr>
      <vt:lpstr>Gestion de configuration</vt:lpstr>
      <vt:lpstr>Les outils de gestions de configuration</vt:lpstr>
      <vt:lpstr>Le Portail des Lorrains - www.lorraine.eu</vt:lpstr>
      <vt:lpstr>Jahia</vt:lpstr>
      <vt:lpstr>Le Portail des Lorrains</vt:lpstr>
      <vt:lpstr>Le Portail des Lorrains</vt:lpstr>
      <vt:lpstr>Les différentes étapes projets</vt:lpstr>
      <vt:lpstr>Les différentes étapes projets</vt:lpstr>
      <vt:lpstr>Les différentes étapes projets</vt:lpstr>
      <vt:lpstr>Les différentes étapes projets</vt:lpstr>
      <vt:lpstr>Les différentes étapes projets</vt:lpstr>
      <vt:lpstr>Conclusion</vt:lpstr>
    </vt:vector>
  </TitlesOfParts>
  <Company>Atos Origin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Stage</dc:title>
  <dc:creator>NRZ</dc:creator>
  <cp:lastModifiedBy>Nicolas Reitz</cp:lastModifiedBy>
  <cp:revision>370</cp:revision>
  <dcterms:created xsi:type="dcterms:W3CDTF">2011-07-12T08:45:43Z</dcterms:created>
  <dcterms:modified xsi:type="dcterms:W3CDTF">2012-09-06T06:19:51Z</dcterms:modified>
</cp:coreProperties>
</file>

<file path=docProps/thumbnail.jpeg>
</file>